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3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4"/>
  </p:notesMasterIdLst>
  <p:sldIdLst>
    <p:sldId id="256" r:id="rId2"/>
    <p:sldId id="309" r:id="rId3"/>
    <p:sldId id="293" r:id="rId4"/>
    <p:sldId id="272" r:id="rId5"/>
    <p:sldId id="273" r:id="rId6"/>
    <p:sldId id="344" r:id="rId7"/>
    <p:sldId id="345" r:id="rId8"/>
    <p:sldId id="346" r:id="rId9"/>
    <p:sldId id="347" r:id="rId10"/>
    <p:sldId id="348" r:id="rId11"/>
    <p:sldId id="349" r:id="rId12"/>
    <p:sldId id="350" r:id="rId13"/>
    <p:sldId id="352" r:id="rId14"/>
    <p:sldId id="353" r:id="rId15"/>
    <p:sldId id="356" r:id="rId16"/>
    <p:sldId id="291" r:id="rId17"/>
    <p:sldId id="259" r:id="rId18"/>
    <p:sldId id="260" r:id="rId19"/>
    <p:sldId id="263" r:id="rId20"/>
    <p:sldId id="265" r:id="rId21"/>
    <p:sldId id="274" r:id="rId22"/>
    <p:sldId id="339" r:id="rId23"/>
    <p:sldId id="264" r:id="rId24"/>
    <p:sldId id="341" r:id="rId25"/>
    <p:sldId id="288" r:id="rId26"/>
    <p:sldId id="317" r:id="rId27"/>
    <p:sldId id="354" r:id="rId28"/>
    <p:sldId id="300" r:id="rId29"/>
    <p:sldId id="278" r:id="rId30"/>
    <p:sldId id="279" r:id="rId31"/>
    <p:sldId id="315" r:id="rId32"/>
    <p:sldId id="316" r:id="rId33"/>
    <p:sldId id="332" r:id="rId34"/>
    <p:sldId id="368" r:id="rId35"/>
    <p:sldId id="361" r:id="rId36"/>
    <p:sldId id="261" r:id="rId37"/>
    <p:sldId id="270" r:id="rId38"/>
    <p:sldId id="294" r:id="rId39"/>
    <p:sldId id="301" r:id="rId40"/>
    <p:sldId id="312" r:id="rId41"/>
    <p:sldId id="367" r:id="rId42"/>
    <p:sldId id="262" r:id="rId43"/>
    <p:sldId id="340" r:id="rId44"/>
    <p:sldId id="355" r:id="rId45"/>
    <p:sldId id="303" r:id="rId46"/>
    <p:sldId id="313" r:id="rId47"/>
    <p:sldId id="314" r:id="rId48"/>
    <p:sldId id="366" r:id="rId49"/>
    <p:sldId id="362" r:id="rId50"/>
    <p:sldId id="363" r:id="rId51"/>
    <p:sldId id="364" r:id="rId52"/>
    <p:sldId id="365" r:id="rId53"/>
  </p:sldIdLst>
  <p:sldSz cx="12192000" cy="6858000"/>
  <p:notesSz cx="6858000" cy="9144000"/>
  <p:custDataLst>
    <p:tags r:id="rId5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lla Piazza, Michelle" initials="DP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7E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143" autoAdjust="0"/>
    <p:restoredTop sz="94660"/>
  </p:normalViewPr>
  <p:slideViewPr>
    <p:cSldViewPr snapToGrid="0">
      <p:cViewPr varScale="1">
        <p:scale>
          <a:sx n="109" d="100"/>
          <a:sy n="109" d="100"/>
        </p:scale>
        <p:origin x="258" y="102"/>
      </p:cViewPr>
      <p:guideLst>
        <p:guide orient="horz" pos="2160"/>
        <p:guide pos="3840"/>
      </p:guideLst>
    </p:cSldViewPr>
  </p:slideViewPr>
  <p:notesTextViewPr>
    <p:cViewPr>
      <p:scale>
        <a:sx n="1" d="1"/>
        <a:sy n="1" d="1"/>
      </p:scale>
      <p:origin x="0" y="-288"/>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Percent</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E50-4C3A-B08A-BD8F1D34E3A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E50-4C3A-B08A-BD8F1D34E3A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E50-4C3A-B08A-BD8F1D34E3A1}"/>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BE50-4C3A-B08A-BD8F1D34E3A1}"/>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BE50-4C3A-B08A-BD8F1D34E3A1}"/>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BE50-4C3A-B08A-BD8F1D34E3A1}"/>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BE50-4C3A-B08A-BD8F1D34E3A1}"/>
              </c:ext>
            </c:extLst>
          </c:dPt>
          <c:cat>
            <c:strRef>
              <c:f>Sheet1!$A$2:$A$8</c:f>
              <c:strCache>
                <c:ptCount val="7"/>
                <c:pt idx="0">
                  <c:v>Pnumonia/flu/TB</c:v>
                </c:pt>
                <c:pt idx="1">
                  <c:v>Infant/maternal death</c:v>
                </c:pt>
                <c:pt idx="2">
                  <c:v>Intentional injury</c:v>
                </c:pt>
                <c:pt idx="3">
                  <c:v>Unintentional injury</c:v>
                </c:pt>
                <c:pt idx="4">
                  <c:v>Other</c:v>
                </c:pt>
                <c:pt idx="5">
                  <c:v>Alcohol-induced</c:v>
                </c:pt>
                <c:pt idx="6">
                  <c:v>Diabetes</c:v>
                </c:pt>
              </c:strCache>
            </c:strRef>
          </c:cat>
          <c:val>
            <c:numRef>
              <c:f>Sheet1!$B$2:$B$8</c:f>
              <c:numCache>
                <c:formatCode>General</c:formatCode>
                <c:ptCount val="7"/>
                <c:pt idx="0">
                  <c:v>4</c:v>
                </c:pt>
                <c:pt idx="1">
                  <c:v>2</c:v>
                </c:pt>
                <c:pt idx="2">
                  <c:v>8</c:v>
                </c:pt>
                <c:pt idx="3">
                  <c:v>30</c:v>
                </c:pt>
                <c:pt idx="4">
                  <c:v>12</c:v>
                </c:pt>
                <c:pt idx="5">
                  <c:v>20</c:v>
                </c:pt>
                <c:pt idx="6">
                  <c:v>24</c:v>
                </c:pt>
              </c:numCache>
            </c:numRef>
          </c:val>
          <c:extLst>
            <c:ext xmlns:c16="http://schemas.microsoft.com/office/drawing/2014/chart" uri="{C3380CC4-5D6E-409C-BE32-E72D297353CC}">
              <c16:uniqueId val="{0000000E-BE50-4C3A-B08A-BD8F1D34E3A1}"/>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Column1</c:v>
                </c:pt>
              </c:strCache>
            </c:strRef>
          </c:tx>
          <c:spPr>
            <a:ln w="28575" cap="rnd">
              <a:solidFill>
                <a:schemeClr val="accent6"/>
              </a:solidFill>
              <a:round/>
            </a:ln>
            <a:effectLst/>
          </c:spPr>
          <c:marker>
            <c:symbol val="none"/>
          </c:marker>
          <c:cat>
            <c:numRef>
              <c:f>Sheet1!$A$2:$A$7</c:f>
              <c:numCache>
                <c:formatCode>General</c:formatCode>
                <c:ptCount val="6"/>
              </c:numCache>
            </c:numRef>
          </c:cat>
          <c:val>
            <c:numRef>
              <c:f>Sheet1!$B$2:$B$7</c:f>
              <c:numCache>
                <c:formatCode>General</c:formatCode>
                <c:ptCount val="6"/>
                <c:pt idx="0">
                  <c:v>5</c:v>
                </c:pt>
                <c:pt idx="1">
                  <c:v>4</c:v>
                </c:pt>
                <c:pt idx="2">
                  <c:v>3</c:v>
                </c:pt>
                <c:pt idx="3">
                  <c:v>2</c:v>
                </c:pt>
                <c:pt idx="4">
                  <c:v>1</c:v>
                </c:pt>
              </c:numCache>
            </c:numRef>
          </c:val>
          <c:smooth val="0"/>
          <c:extLst>
            <c:ext xmlns:c16="http://schemas.microsoft.com/office/drawing/2014/chart" uri="{C3380CC4-5D6E-409C-BE32-E72D297353CC}">
              <c16:uniqueId val="{00000000-70A8-43F9-A8F7-BDC363EE3644}"/>
            </c:ext>
          </c:extLst>
        </c:ser>
        <c:dLbls>
          <c:showLegendKey val="0"/>
          <c:showVal val="0"/>
          <c:showCatName val="0"/>
          <c:showSerName val="0"/>
          <c:showPercent val="0"/>
          <c:showBubbleSize val="0"/>
        </c:dLbls>
        <c:smooth val="0"/>
        <c:axId val="186375128"/>
        <c:axId val="186374736"/>
      </c:lineChart>
      <c:catAx>
        <c:axId val="1863751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6374736"/>
        <c:crosses val="autoZero"/>
        <c:auto val="1"/>
        <c:lblAlgn val="ctr"/>
        <c:lblOffset val="100"/>
        <c:noMultiLvlLbl val="0"/>
      </c:catAx>
      <c:valAx>
        <c:axId val="1863747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63751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Black</c:v>
                </c:pt>
              </c:strCache>
            </c:strRef>
          </c:tx>
          <c:spPr>
            <a:solidFill>
              <a:schemeClr val="accent1"/>
            </a:solidFill>
            <a:ln>
              <a:noFill/>
            </a:ln>
            <a:effectLst/>
          </c:spPr>
          <c:invertIfNegative val="0"/>
          <c:cat>
            <c:strRef>
              <c:f>Sheet1!$A$2</c:f>
              <c:strCache>
                <c:ptCount val="1"/>
                <c:pt idx="0">
                  <c:v>%</c:v>
                </c:pt>
              </c:strCache>
            </c:strRef>
          </c:cat>
          <c:val>
            <c:numRef>
              <c:f>Sheet1!$B$2</c:f>
              <c:numCache>
                <c:formatCode>General</c:formatCode>
                <c:ptCount val="1"/>
                <c:pt idx="0">
                  <c:v>62.8</c:v>
                </c:pt>
              </c:numCache>
            </c:numRef>
          </c:val>
          <c:extLst>
            <c:ext xmlns:c16="http://schemas.microsoft.com/office/drawing/2014/chart" uri="{C3380CC4-5D6E-409C-BE32-E72D297353CC}">
              <c16:uniqueId val="{00000000-179B-4B3D-97BA-F06DA3B23F3B}"/>
            </c:ext>
          </c:extLst>
        </c:ser>
        <c:ser>
          <c:idx val="1"/>
          <c:order val="1"/>
          <c:tx>
            <c:strRef>
              <c:f>Sheet1!$C$1</c:f>
              <c:strCache>
                <c:ptCount val="1"/>
                <c:pt idx="0">
                  <c:v>White</c:v>
                </c:pt>
              </c:strCache>
            </c:strRef>
          </c:tx>
          <c:spPr>
            <a:solidFill>
              <a:schemeClr val="accent2"/>
            </a:solidFill>
            <a:ln>
              <a:noFill/>
            </a:ln>
            <a:effectLst/>
          </c:spPr>
          <c:invertIfNegative val="0"/>
          <c:cat>
            <c:strRef>
              <c:f>Sheet1!$A$2</c:f>
              <c:strCache>
                <c:ptCount val="1"/>
                <c:pt idx="0">
                  <c:v>%</c:v>
                </c:pt>
              </c:strCache>
            </c:strRef>
          </c:cat>
          <c:val>
            <c:numRef>
              <c:f>Sheet1!$C$2</c:f>
              <c:numCache>
                <c:formatCode>General</c:formatCode>
                <c:ptCount val="1"/>
                <c:pt idx="0">
                  <c:v>38.4</c:v>
                </c:pt>
              </c:numCache>
            </c:numRef>
          </c:val>
          <c:extLst>
            <c:ext xmlns:c16="http://schemas.microsoft.com/office/drawing/2014/chart" uri="{C3380CC4-5D6E-409C-BE32-E72D297353CC}">
              <c16:uniqueId val="{00000001-179B-4B3D-97BA-F06DA3B23F3B}"/>
            </c:ext>
          </c:extLst>
        </c:ser>
        <c:dLbls>
          <c:showLegendKey val="0"/>
          <c:showVal val="0"/>
          <c:showCatName val="0"/>
          <c:showSerName val="0"/>
          <c:showPercent val="0"/>
          <c:showBubbleSize val="0"/>
        </c:dLbls>
        <c:gapWidth val="182"/>
        <c:axId val="259090608"/>
        <c:axId val="259091000"/>
      </c:barChart>
      <c:catAx>
        <c:axId val="25909060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59091000"/>
        <c:crosses val="autoZero"/>
        <c:auto val="1"/>
        <c:lblAlgn val="ctr"/>
        <c:lblOffset val="100"/>
        <c:noMultiLvlLbl val="0"/>
      </c:catAx>
      <c:valAx>
        <c:axId val="25909100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590906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Black</c:v>
                </c:pt>
              </c:strCache>
            </c:strRef>
          </c:tx>
          <c:spPr>
            <a:solidFill>
              <a:schemeClr val="accent1"/>
            </a:solidFill>
            <a:ln>
              <a:noFill/>
            </a:ln>
            <a:effectLst/>
          </c:spPr>
          <c:invertIfNegative val="0"/>
          <c:cat>
            <c:strRef>
              <c:f>Sheet1!$A$2</c:f>
              <c:strCache>
                <c:ptCount val="1"/>
                <c:pt idx="0">
                  <c:v>%</c:v>
                </c:pt>
              </c:strCache>
            </c:strRef>
          </c:cat>
          <c:val>
            <c:numRef>
              <c:f>Sheet1!$B$2</c:f>
              <c:numCache>
                <c:formatCode>General</c:formatCode>
                <c:ptCount val="1"/>
                <c:pt idx="0">
                  <c:v>24.5</c:v>
                </c:pt>
              </c:numCache>
            </c:numRef>
          </c:val>
          <c:extLst>
            <c:ext xmlns:c16="http://schemas.microsoft.com/office/drawing/2014/chart" uri="{C3380CC4-5D6E-409C-BE32-E72D297353CC}">
              <c16:uniqueId val="{00000000-F964-40A9-889C-992B78C86A74}"/>
            </c:ext>
          </c:extLst>
        </c:ser>
        <c:ser>
          <c:idx val="1"/>
          <c:order val="1"/>
          <c:tx>
            <c:strRef>
              <c:f>Sheet1!$C$1</c:f>
              <c:strCache>
                <c:ptCount val="1"/>
                <c:pt idx="0">
                  <c:v>White</c:v>
                </c:pt>
              </c:strCache>
            </c:strRef>
          </c:tx>
          <c:spPr>
            <a:solidFill>
              <a:schemeClr val="accent2"/>
            </a:solidFill>
            <a:ln>
              <a:noFill/>
            </a:ln>
            <a:effectLst/>
          </c:spPr>
          <c:invertIfNegative val="0"/>
          <c:cat>
            <c:strRef>
              <c:f>Sheet1!$A$2</c:f>
              <c:strCache>
                <c:ptCount val="1"/>
                <c:pt idx="0">
                  <c:v>%</c:v>
                </c:pt>
              </c:strCache>
            </c:strRef>
          </c:cat>
          <c:val>
            <c:numRef>
              <c:f>Sheet1!$C$2</c:f>
              <c:numCache>
                <c:formatCode>General</c:formatCode>
                <c:ptCount val="1"/>
                <c:pt idx="0">
                  <c:v>8.3000000000000007</c:v>
                </c:pt>
              </c:numCache>
            </c:numRef>
          </c:val>
          <c:extLst>
            <c:ext xmlns:c16="http://schemas.microsoft.com/office/drawing/2014/chart" uri="{C3380CC4-5D6E-409C-BE32-E72D297353CC}">
              <c16:uniqueId val="{00000001-F964-40A9-889C-992B78C86A74}"/>
            </c:ext>
          </c:extLst>
        </c:ser>
        <c:dLbls>
          <c:showLegendKey val="0"/>
          <c:showVal val="0"/>
          <c:showCatName val="0"/>
          <c:showSerName val="0"/>
          <c:showPercent val="0"/>
          <c:showBubbleSize val="0"/>
        </c:dLbls>
        <c:gapWidth val="182"/>
        <c:axId val="323715216"/>
        <c:axId val="323715608"/>
      </c:barChart>
      <c:catAx>
        <c:axId val="3237152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23715608"/>
        <c:crosses val="autoZero"/>
        <c:auto val="1"/>
        <c:lblAlgn val="ctr"/>
        <c:lblOffset val="100"/>
        <c:noMultiLvlLbl val="0"/>
      </c:catAx>
      <c:valAx>
        <c:axId val="32371560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237152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8FFF68-2476-AD45-BAD4-0FEC969341D4}" type="doc">
      <dgm:prSet loTypeId="urn:microsoft.com/office/officeart/2005/8/layout/gear1" loCatId="" qsTypeId="urn:microsoft.com/office/officeart/2005/8/quickstyle/simple4" qsCatId="simple" csTypeId="urn:microsoft.com/office/officeart/2005/8/colors/colorful1" csCatId="colorful" phldr="1"/>
      <dgm:spPr/>
    </dgm:pt>
    <dgm:pt modelId="{59E0645B-5673-6B4C-BEF8-C3FB5B56BF9A}">
      <dgm:prSet phldrT="[Text]"/>
      <dgm:spPr/>
      <dgm:t>
        <a:bodyPr/>
        <a:lstStyle/>
        <a:p>
          <a:r>
            <a:rPr lang="en-US" dirty="0" smtClean="0"/>
            <a:t>Institutional</a:t>
          </a:r>
          <a:endParaRPr lang="en-US" dirty="0"/>
        </a:p>
      </dgm:t>
    </dgm:pt>
    <dgm:pt modelId="{1D4406BA-A10E-134F-B7DB-D558036EAB74}" type="parTrans" cxnId="{CE5F5CF2-7A3B-FC48-9FF1-E871971E2062}">
      <dgm:prSet/>
      <dgm:spPr/>
      <dgm:t>
        <a:bodyPr/>
        <a:lstStyle/>
        <a:p>
          <a:endParaRPr lang="en-US"/>
        </a:p>
      </dgm:t>
    </dgm:pt>
    <dgm:pt modelId="{33ABBEF2-A847-C84E-BE60-A3C3A73C8EA6}" type="sibTrans" cxnId="{CE5F5CF2-7A3B-FC48-9FF1-E871971E2062}">
      <dgm:prSet/>
      <dgm:spPr/>
      <dgm:t>
        <a:bodyPr/>
        <a:lstStyle/>
        <a:p>
          <a:endParaRPr lang="en-US"/>
        </a:p>
      </dgm:t>
    </dgm:pt>
    <dgm:pt modelId="{7BE64CBC-2CB7-7340-A816-FC81C57C551C}">
      <dgm:prSet phldrT="[Text]"/>
      <dgm:spPr/>
      <dgm:t>
        <a:bodyPr/>
        <a:lstStyle/>
        <a:p>
          <a:r>
            <a:rPr lang="en-US" dirty="0" smtClean="0"/>
            <a:t>Personally-mediated</a:t>
          </a:r>
          <a:endParaRPr lang="en-US" dirty="0"/>
        </a:p>
      </dgm:t>
    </dgm:pt>
    <dgm:pt modelId="{EEFE17F1-77C9-C74C-912E-D8AE9C8CDB2E}" type="parTrans" cxnId="{14D7E3B3-980D-754B-A5D6-417B1B28241B}">
      <dgm:prSet/>
      <dgm:spPr/>
      <dgm:t>
        <a:bodyPr/>
        <a:lstStyle/>
        <a:p>
          <a:endParaRPr lang="en-US"/>
        </a:p>
      </dgm:t>
    </dgm:pt>
    <dgm:pt modelId="{0081761A-C732-8C4D-9C79-741C9757C699}" type="sibTrans" cxnId="{14D7E3B3-980D-754B-A5D6-417B1B28241B}">
      <dgm:prSet/>
      <dgm:spPr/>
      <dgm:t>
        <a:bodyPr/>
        <a:lstStyle/>
        <a:p>
          <a:endParaRPr lang="en-US"/>
        </a:p>
      </dgm:t>
    </dgm:pt>
    <dgm:pt modelId="{775D4B2F-3AD8-3F4F-8590-488B8A3B756E}">
      <dgm:prSet phldrT="[Text]"/>
      <dgm:spPr/>
      <dgm:t>
        <a:bodyPr/>
        <a:lstStyle/>
        <a:p>
          <a:r>
            <a:rPr lang="en-US" dirty="0" smtClean="0"/>
            <a:t>Internalized</a:t>
          </a:r>
          <a:endParaRPr lang="en-US" dirty="0"/>
        </a:p>
      </dgm:t>
    </dgm:pt>
    <dgm:pt modelId="{DA31A443-2055-DD4B-88E0-61A9D4353031}" type="parTrans" cxnId="{445E75F4-A637-0842-94B1-D7B285696A0E}">
      <dgm:prSet/>
      <dgm:spPr/>
      <dgm:t>
        <a:bodyPr/>
        <a:lstStyle/>
        <a:p>
          <a:endParaRPr lang="en-US"/>
        </a:p>
      </dgm:t>
    </dgm:pt>
    <dgm:pt modelId="{4048965C-963E-C342-837F-DD920064158B}" type="sibTrans" cxnId="{445E75F4-A637-0842-94B1-D7B285696A0E}">
      <dgm:prSet/>
      <dgm:spPr/>
      <dgm:t>
        <a:bodyPr/>
        <a:lstStyle/>
        <a:p>
          <a:endParaRPr lang="en-US"/>
        </a:p>
      </dgm:t>
    </dgm:pt>
    <dgm:pt modelId="{520DC417-7D27-6242-9A39-D5737686CAFB}" type="pres">
      <dgm:prSet presAssocID="{5F8FFF68-2476-AD45-BAD4-0FEC969341D4}" presName="composite" presStyleCnt="0">
        <dgm:presLayoutVars>
          <dgm:chMax val="3"/>
          <dgm:animLvl val="lvl"/>
          <dgm:resizeHandles val="exact"/>
        </dgm:presLayoutVars>
      </dgm:prSet>
      <dgm:spPr/>
    </dgm:pt>
    <dgm:pt modelId="{9D1ABCB3-9025-2246-82E9-560B504DFE29}" type="pres">
      <dgm:prSet presAssocID="{59E0645B-5673-6B4C-BEF8-C3FB5B56BF9A}" presName="gear1" presStyleLbl="node1" presStyleIdx="0" presStyleCnt="3">
        <dgm:presLayoutVars>
          <dgm:chMax val="1"/>
          <dgm:bulletEnabled val="1"/>
        </dgm:presLayoutVars>
      </dgm:prSet>
      <dgm:spPr/>
      <dgm:t>
        <a:bodyPr/>
        <a:lstStyle/>
        <a:p>
          <a:endParaRPr lang="en-US"/>
        </a:p>
      </dgm:t>
    </dgm:pt>
    <dgm:pt modelId="{0B42B2B4-F1A1-C949-BEE1-5B78A9869EB5}" type="pres">
      <dgm:prSet presAssocID="{59E0645B-5673-6B4C-BEF8-C3FB5B56BF9A}" presName="gear1srcNode" presStyleLbl="node1" presStyleIdx="0" presStyleCnt="3"/>
      <dgm:spPr/>
      <dgm:t>
        <a:bodyPr/>
        <a:lstStyle/>
        <a:p>
          <a:endParaRPr lang="en-US"/>
        </a:p>
      </dgm:t>
    </dgm:pt>
    <dgm:pt modelId="{8FAFCCD0-1F62-E14D-8862-3EE3C1C29318}" type="pres">
      <dgm:prSet presAssocID="{59E0645B-5673-6B4C-BEF8-C3FB5B56BF9A}" presName="gear1dstNode" presStyleLbl="node1" presStyleIdx="0" presStyleCnt="3"/>
      <dgm:spPr/>
      <dgm:t>
        <a:bodyPr/>
        <a:lstStyle/>
        <a:p>
          <a:endParaRPr lang="en-US"/>
        </a:p>
      </dgm:t>
    </dgm:pt>
    <dgm:pt modelId="{A2076C6D-304D-B240-A7ED-E70B2C1E4C25}" type="pres">
      <dgm:prSet presAssocID="{7BE64CBC-2CB7-7340-A816-FC81C57C551C}" presName="gear2" presStyleLbl="node1" presStyleIdx="1" presStyleCnt="3">
        <dgm:presLayoutVars>
          <dgm:chMax val="1"/>
          <dgm:bulletEnabled val="1"/>
        </dgm:presLayoutVars>
      </dgm:prSet>
      <dgm:spPr/>
      <dgm:t>
        <a:bodyPr/>
        <a:lstStyle/>
        <a:p>
          <a:endParaRPr lang="en-US"/>
        </a:p>
      </dgm:t>
    </dgm:pt>
    <dgm:pt modelId="{F07C0F2E-36CD-6940-AED3-BCDC03B5420F}" type="pres">
      <dgm:prSet presAssocID="{7BE64CBC-2CB7-7340-A816-FC81C57C551C}" presName="gear2srcNode" presStyleLbl="node1" presStyleIdx="1" presStyleCnt="3"/>
      <dgm:spPr/>
      <dgm:t>
        <a:bodyPr/>
        <a:lstStyle/>
        <a:p>
          <a:endParaRPr lang="en-US"/>
        </a:p>
      </dgm:t>
    </dgm:pt>
    <dgm:pt modelId="{2371203B-5AFD-8842-BD35-16A17F879B33}" type="pres">
      <dgm:prSet presAssocID="{7BE64CBC-2CB7-7340-A816-FC81C57C551C}" presName="gear2dstNode" presStyleLbl="node1" presStyleIdx="1" presStyleCnt="3"/>
      <dgm:spPr/>
      <dgm:t>
        <a:bodyPr/>
        <a:lstStyle/>
        <a:p>
          <a:endParaRPr lang="en-US"/>
        </a:p>
      </dgm:t>
    </dgm:pt>
    <dgm:pt modelId="{15B6041E-9CA3-2B44-9F0D-52AD3E200A2C}" type="pres">
      <dgm:prSet presAssocID="{775D4B2F-3AD8-3F4F-8590-488B8A3B756E}" presName="gear3" presStyleLbl="node1" presStyleIdx="2" presStyleCnt="3"/>
      <dgm:spPr/>
      <dgm:t>
        <a:bodyPr/>
        <a:lstStyle/>
        <a:p>
          <a:endParaRPr lang="en-US"/>
        </a:p>
      </dgm:t>
    </dgm:pt>
    <dgm:pt modelId="{48BE2B71-E163-D842-9BE2-7B38C49EF7C3}" type="pres">
      <dgm:prSet presAssocID="{775D4B2F-3AD8-3F4F-8590-488B8A3B756E}" presName="gear3tx" presStyleLbl="node1" presStyleIdx="2" presStyleCnt="3">
        <dgm:presLayoutVars>
          <dgm:chMax val="1"/>
          <dgm:bulletEnabled val="1"/>
        </dgm:presLayoutVars>
      </dgm:prSet>
      <dgm:spPr/>
      <dgm:t>
        <a:bodyPr/>
        <a:lstStyle/>
        <a:p>
          <a:endParaRPr lang="en-US"/>
        </a:p>
      </dgm:t>
    </dgm:pt>
    <dgm:pt modelId="{48A2D333-DC86-974C-AB0A-982E085DB146}" type="pres">
      <dgm:prSet presAssocID="{775D4B2F-3AD8-3F4F-8590-488B8A3B756E}" presName="gear3srcNode" presStyleLbl="node1" presStyleIdx="2" presStyleCnt="3"/>
      <dgm:spPr/>
      <dgm:t>
        <a:bodyPr/>
        <a:lstStyle/>
        <a:p>
          <a:endParaRPr lang="en-US"/>
        </a:p>
      </dgm:t>
    </dgm:pt>
    <dgm:pt modelId="{8E4813E8-AFBE-B140-AD22-0B02313D2DBF}" type="pres">
      <dgm:prSet presAssocID="{775D4B2F-3AD8-3F4F-8590-488B8A3B756E}" presName="gear3dstNode" presStyleLbl="node1" presStyleIdx="2" presStyleCnt="3"/>
      <dgm:spPr/>
      <dgm:t>
        <a:bodyPr/>
        <a:lstStyle/>
        <a:p>
          <a:endParaRPr lang="en-US"/>
        </a:p>
      </dgm:t>
    </dgm:pt>
    <dgm:pt modelId="{81216958-03F5-2E4B-9C24-F05AA767A471}" type="pres">
      <dgm:prSet presAssocID="{33ABBEF2-A847-C84E-BE60-A3C3A73C8EA6}" presName="connector1" presStyleLbl="sibTrans2D1" presStyleIdx="0" presStyleCnt="3"/>
      <dgm:spPr/>
      <dgm:t>
        <a:bodyPr/>
        <a:lstStyle/>
        <a:p>
          <a:endParaRPr lang="en-US"/>
        </a:p>
      </dgm:t>
    </dgm:pt>
    <dgm:pt modelId="{00A1D3FD-11EA-5A42-95B1-BB5B594961CF}" type="pres">
      <dgm:prSet presAssocID="{0081761A-C732-8C4D-9C79-741C9757C699}" presName="connector2" presStyleLbl="sibTrans2D1" presStyleIdx="1" presStyleCnt="3"/>
      <dgm:spPr/>
      <dgm:t>
        <a:bodyPr/>
        <a:lstStyle/>
        <a:p>
          <a:endParaRPr lang="en-US"/>
        </a:p>
      </dgm:t>
    </dgm:pt>
    <dgm:pt modelId="{A28A554B-BC0B-2147-A59D-EB076326DA8E}" type="pres">
      <dgm:prSet presAssocID="{4048965C-963E-C342-837F-DD920064158B}" presName="connector3" presStyleLbl="sibTrans2D1" presStyleIdx="2" presStyleCnt="3"/>
      <dgm:spPr/>
      <dgm:t>
        <a:bodyPr/>
        <a:lstStyle/>
        <a:p>
          <a:endParaRPr lang="en-US"/>
        </a:p>
      </dgm:t>
    </dgm:pt>
  </dgm:ptLst>
  <dgm:cxnLst>
    <dgm:cxn modelId="{17D8020F-81C0-7A4F-BFCE-6B4CD6AA2219}" type="presOf" srcId="{5F8FFF68-2476-AD45-BAD4-0FEC969341D4}" destId="{520DC417-7D27-6242-9A39-D5737686CAFB}" srcOrd="0" destOrd="0" presId="urn:microsoft.com/office/officeart/2005/8/layout/gear1"/>
    <dgm:cxn modelId="{D1076456-02A0-A545-A18A-A0DC51691FAC}" type="presOf" srcId="{33ABBEF2-A847-C84E-BE60-A3C3A73C8EA6}" destId="{81216958-03F5-2E4B-9C24-F05AA767A471}" srcOrd="0" destOrd="0" presId="urn:microsoft.com/office/officeart/2005/8/layout/gear1"/>
    <dgm:cxn modelId="{958CF6BB-017C-CE40-B4EC-71343F21E2FB}" type="presOf" srcId="{775D4B2F-3AD8-3F4F-8590-488B8A3B756E}" destId="{8E4813E8-AFBE-B140-AD22-0B02313D2DBF}" srcOrd="3" destOrd="0" presId="urn:microsoft.com/office/officeart/2005/8/layout/gear1"/>
    <dgm:cxn modelId="{49D69A03-9C1F-B043-BD7E-69B7B4A018EF}" type="presOf" srcId="{59E0645B-5673-6B4C-BEF8-C3FB5B56BF9A}" destId="{8FAFCCD0-1F62-E14D-8862-3EE3C1C29318}" srcOrd="2" destOrd="0" presId="urn:microsoft.com/office/officeart/2005/8/layout/gear1"/>
    <dgm:cxn modelId="{6F1009CF-0F9B-B941-8816-3428B2C7670F}" type="presOf" srcId="{0081761A-C732-8C4D-9C79-741C9757C699}" destId="{00A1D3FD-11EA-5A42-95B1-BB5B594961CF}" srcOrd="0" destOrd="0" presId="urn:microsoft.com/office/officeart/2005/8/layout/gear1"/>
    <dgm:cxn modelId="{6F96386E-5F9A-8444-A0C1-D70CD023D726}" type="presOf" srcId="{7BE64CBC-2CB7-7340-A816-FC81C57C551C}" destId="{A2076C6D-304D-B240-A7ED-E70B2C1E4C25}" srcOrd="0" destOrd="0" presId="urn:microsoft.com/office/officeart/2005/8/layout/gear1"/>
    <dgm:cxn modelId="{445E75F4-A637-0842-94B1-D7B285696A0E}" srcId="{5F8FFF68-2476-AD45-BAD4-0FEC969341D4}" destId="{775D4B2F-3AD8-3F4F-8590-488B8A3B756E}" srcOrd="2" destOrd="0" parTransId="{DA31A443-2055-DD4B-88E0-61A9D4353031}" sibTransId="{4048965C-963E-C342-837F-DD920064158B}"/>
    <dgm:cxn modelId="{685B3EB3-2483-4E49-8797-B327EAAC6770}" type="presOf" srcId="{59E0645B-5673-6B4C-BEF8-C3FB5B56BF9A}" destId="{9D1ABCB3-9025-2246-82E9-560B504DFE29}" srcOrd="0" destOrd="0" presId="urn:microsoft.com/office/officeart/2005/8/layout/gear1"/>
    <dgm:cxn modelId="{D6C320C4-BBE2-C843-8B6D-6F767549AD73}" type="presOf" srcId="{7BE64CBC-2CB7-7340-A816-FC81C57C551C}" destId="{2371203B-5AFD-8842-BD35-16A17F879B33}" srcOrd="2" destOrd="0" presId="urn:microsoft.com/office/officeart/2005/8/layout/gear1"/>
    <dgm:cxn modelId="{4EB69ADF-D7A7-B143-9540-11F1D3D39547}" type="presOf" srcId="{7BE64CBC-2CB7-7340-A816-FC81C57C551C}" destId="{F07C0F2E-36CD-6940-AED3-BCDC03B5420F}" srcOrd="1" destOrd="0" presId="urn:microsoft.com/office/officeart/2005/8/layout/gear1"/>
    <dgm:cxn modelId="{13B88C97-1DE3-8F42-BD0F-A27FDA9916F2}" type="presOf" srcId="{775D4B2F-3AD8-3F4F-8590-488B8A3B756E}" destId="{48BE2B71-E163-D842-9BE2-7B38C49EF7C3}" srcOrd="1" destOrd="0" presId="urn:microsoft.com/office/officeart/2005/8/layout/gear1"/>
    <dgm:cxn modelId="{BA7752D8-D676-3040-8C17-88245E48D9EA}" type="presOf" srcId="{775D4B2F-3AD8-3F4F-8590-488B8A3B756E}" destId="{15B6041E-9CA3-2B44-9F0D-52AD3E200A2C}" srcOrd="0" destOrd="0" presId="urn:microsoft.com/office/officeart/2005/8/layout/gear1"/>
    <dgm:cxn modelId="{35041E18-0F64-824C-99E5-59D3650FBCDA}" type="presOf" srcId="{59E0645B-5673-6B4C-BEF8-C3FB5B56BF9A}" destId="{0B42B2B4-F1A1-C949-BEE1-5B78A9869EB5}" srcOrd="1" destOrd="0" presId="urn:microsoft.com/office/officeart/2005/8/layout/gear1"/>
    <dgm:cxn modelId="{EA4211D8-862D-934C-AF88-B52A49262B52}" type="presOf" srcId="{775D4B2F-3AD8-3F4F-8590-488B8A3B756E}" destId="{48A2D333-DC86-974C-AB0A-982E085DB146}" srcOrd="2" destOrd="0" presId="urn:microsoft.com/office/officeart/2005/8/layout/gear1"/>
    <dgm:cxn modelId="{CE5F5CF2-7A3B-FC48-9FF1-E871971E2062}" srcId="{5F8FFF68-2476-AD45-BAD4-0FEC969341D4}" destId="{59E0645B-5673-6B4C-BEF8-C3FB5B56BF9A}" srcOrd="0" destOrd="0" parTransId="{1D4406BA-A10E-134F-B7DB-D558036EAB74}" sibTransId="{33ABBEF2-A847-C84E-BE60-A3C3A73C8EA6}"/>
    <dgm:cxn modelId="{14D7E3B3-980D-754B-A5D6-417B1B28241B}" srcId="{5F8FFF68-2476-AD45-BAD4-0FEC969341D4}" destId="{7BE64CBC-2CB7-7340-A816-FC81C57C551C}" srcOrd="1" destOrd="0" parTransId="{EEFE17F1-77C9-C74C-912E-D8AE9C8CDB2E}" sibTransId="{0081761A-C732-8C4D-9C79-741C9757C699}"/>
    <dgm:cxn modelId="{11F71EC4-8062-0A4B-B880-BFD6BEA1ED59}" type="presOf" srcId="{4048965C-963E-C342-837F-DD920064158B}" destId="{A28A554B-BC0B-2147-A59D-EB076326DA8E}" srcOrd="0" destOrd="0" presId="urn:microsoft.com/office/officeart/2005/8/layout/gear1"/>
    <dgm:cxn modelId="{F26E4FCD-78F8-8346-A13E-EFADA3F4F118}" type="presParOf" srcId="{520DC417-7D27-6242-9A39-D5737686CAFB}" destId="{9D1ABCB3-9025-2246-82E9-560B504DFE29}" srcOrd="0" destOrd="0" presId="urn:microsoft.com/office/officeart/2005/8/layout/gear1"/>
    <dgm:cxn modelId="{9941A9F2-D14E-CF40-AE8C-45B30B633E90}" type="presParOf" srcId="{520DC417-7D27-6242-9A39-D5737686CAFB}" destId="{0B42B2B4-F1A1-C949-BEE1-5B78A9869EB5}" srcOrd="1" destOrd="0" presId="urn:microsoft.com/office/officeart/2005/8/layout/gear1"/>
    <dgm:cxn modelId="{A502C142-9342-DE46-896B-14FEFE1F9E6F}" type="presParOf" srcId="{520DC417-7D27-6242-9A39-D5737686CAFB}" destId="{8FAFCCD0-1F62-E14D-8862-3EE3C1C29318}" srcOrd="2" destOrd="0" presId="urn:microsoft.com/office/officeart/2005/8/layout/gear1"/>
    <dgm:cxn modelId="{F47B6E23-AA69-E347-8A84-2AB7825C4512}" type="presParOf" srcId="{520DC417-7D27-6242-9A39-D5737686CAFB}" destId="{A2076C6D-304D-B240-A7ED-E70B2C1E4C25}" srcOrd="3" destOrd="0" presId="urn:microsoft.com/office/officeart/2005/8/layout/gear1"/>
    <dgm:cxn modelId="{68D1A143-6F64-3443-B113-8172DD8FE35E}" type="presParOf" srcId="{520DC417-7D27-6242-9A39-D5737686CAFB}" destId="{F07C0F2E-36CD-6940-AED3-BCDC03B5420F}" srcOrd="4" destOrd="0" presId="urn:microsoft.com/office/officeart/2005/8/layout/gear1"/>
    <dgm:cxn modelId="{FF0A78E3-5151-104C-A9F6-278019C3ABAF}" type="presParOf" srcId="{520DC417-7D27-6242-9A39-D5737686CAFB}" destId="{2371203B-5AFD-8842-BD35-16A17F879B33}" srcOrd="5" destOrd="0" presId="urn:microsoft.com/office/officeart/2005/8/layout/gear1"/>
    <dgm:cxn modelId="{62EB8B94-E017-4A4B-8655-129166E20961}" type="presParOf" srcId="{520DC417-7D27-6242-9A39-D5737686CAFB}" destId="{15B6041E-9CA3-2B44-9F0D-52AD3E200A2C}" srcOrd="6" destOrd="0" presId="urn:microsoft.com/office/officeart/2005/8/layout/gear1"/>
    <dgm:cxn modelId="{67EB80D1-8C31-4144-9CE8-B125C04B54ED}" type="presParOf" srcId="{520DC417-7D27-6242-9A39-D5737686CAFB}" destId="{48BE2B71-E163-D842-9BE2-7B38C49EF7C3}" srcOrd="7" destOrd="0" presId="urn:microsoft.com/office/officeart/2005/8/layout/gear1"/>
    <dgm:cxn modelId="{18FF00C1-4379-4048-843B-1C248D2E97F7}" type="presParOf" srcId="{520DC417-7D27-6242-9A39-D5737686CAFB}" destId="{48A2D333-DC86-974C-AB0A-982E085DB146}" srcOrd="8" destOrd="0" presId="urn:microsoft.com/office/officeart/2005/8/layout/gear1"/>
    <dgm:cxn modelId="{B7680656-6837-6142-B7BB-23CB2B5DE268}" type="presParOf" srcId="{520DC417-7D27-6242-9A39-D5737686CAFB}" destId="{8E4813E8-AFBE-B140-AD22-0B02313D2DBF}" srcOrd="9" destOrd="0" presId="urn:microsoft.com/office/officeart/2005/8/layout/gear1"/>
    <dgm:cxn modelId="{9AEDA3C9-4383-C342-908A-8602DCE33F5E}" type="presParOf" srcId="{520DC417-7D27-6242-9A39-D5737686CAFB}" destId="{81216958-03F5-2E4B-9C24-F05AA767A471}" srcOrd="10" destOrd="0" presId="urn:microsoft.com/office/officeart/2005/8/layout/gear1"/>
    <dgm:cxn modelId="{160C4909-CD28-FF4F-AD87-3A2AAF8DBB48}" type="presParOf" srcId="{520DC417-7D27-6242-9A39-D5737686CAFB}" destId="{00A1D3FD-11EA-5A42-95B1-BB5B594961CF}" srcOrd="11" destOrd="0" presId="urn:microsoft.com/office/officeart/2005/8/layout/gear1"/>
    <dgm:cxn modelId="{685CDFFD-811F-9441-8D23-4F4FFDFE31DA}" type="presParOf" srcId="{520DC417-7D27-6242-9A39-D5737686CAFB}" destId="{A28A554B-BC0B-2147-A59D-EB076326DA8E}" srcOrd="12"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F8FFF68-2476-AD45-BAD4-0FEC969341D4}" type="doc">
      <dgm:prSet loTypeId="urn:microsoft.com/office/officeart/2005/8/layout/gear1" loCatId="" qsTypeId="urn:microsoft.com/office/officeart/2005/8/quickstyle/simple4" qsCatId="simple" csTypeId="urn:microsoft.com/office/officeart/2005/8/colors/colorful1" csCatId="colorful" phldr="1"/>
      <dgm:spPr/>
    </dgm:pt>
    <dgm:pt modelId="{59E0645B-5673-6B4C-BEF8-C3FB5B56BF9A}">
      <dgm:prSet phldrT="[Text]"/>
      <dgm:spPr/>
      <dgm:t>
        <a:bodyPr/>
        <a:lstStyle/>
        <a:p>
          <a:r>
            <a:rPr lang="en-US" dirty="0" smtClean="0"/>
            <a:t>Institutional</a:t>
          </a:r>
          <a:endParaRPr lang="en-US" dirty="0"/>
        </a:p>
      </dgm:t>
    </dgm:pt>
    <dgm:pt modelId="{1D4406BA-A10E-134F-B7DB-D558036EAB74}" type="parTrans" cxnId="{CE5F5CF2-7A3B-FC48-9FF1-E871971E2062}">
      <dgm:prSet/>
      <dgm:spPr/>
      <dgm:t>
        <a:bodyPr/>
        <a:lstStyle/>
        <a:p>
          <a:endParaRPr lang="en-US"/>
        </a:p>
      </dgm:t>
    </dgm:pt>
    <dgm:pt modelId="{33ABBEF2-A847-C84E-BE60-A3C3A73C8EA6}" type="sibTrans" cxnId="{CE5F5CF2-7A3B-FC48-9FF1-E871971E2062}">
      <dgm:prSet/>
      <dgm:spPr/>
      <dgm:t>
        <a:bodyPr/>
        <a:lstStyle/>
        <a:p>
          <a:endParaRPr lang="en-US"/>
        </a:p>
      </dgm:t>
    </dgm:pt>
    <dgm:pt modelId="{7BE64CBC-2CB7-7340-A816-FC81C57C551C}">
      <dgm:prSet phldrT="[Text]"/>
      <dgm:spPr/>
      <dgm:t>
        <a:bodyPr/>
        <a:lstStyle/>
        <a:p>
          <a:r>
            <a:rPr lang="en-US" dirty="0" smtClean="0"/>
            <a:t>Personally-mediated</a:t>
          </a:r>
          <a:endParaRPr lang="en-US" dirty="0"/>
        </a:p>
      </dgm:t>
    </dgm:pt>
    <dgm:pt modelId="{EEFE17F1-77C9-C74C-912E-D8AE9C8CDB2E}" type="parTrans" cxnId="{14D7E3B3-980D-754B-A5D6-417B1B28241B}">
      <dgm:prSet/>
      <dgm:spPr/>
      <dgm:t>
        <a:bodyPr/>
        <a:lstStyle/>
        <a:p>
          <a:endParaRPr lang="en-US"/>
        </a:p>
      </dgm:t>
    </dgm:pt>
    <dgm:pt modelId="{0081761A-C732-8C4D-9C79-741C9757C699}" type="sibTrans" cxnId="{14D7E3B3-980D-754B-A5D6-417B1B28241B}">
      <dgm:prSet/>
      <dgm:spPr/>
      <dgm:t>
        <a:bodyPr/>
        <a:lstStyle/>
        <a:p>
          <a:endParaRPr lang="en-US"/>
        </a:p>
      </dgm:t>
    </dgm:pt>
    <dgm:pt modelId="{775D4B2F-3AD8-3F4F-8590-488B8A3B756E}">
      <dgm:prSet phldrT="[Text]"/>
      <dgm:spPr/>
      <dgm:t>
        <a:bodyPr/>
        <a:lstStyle/>
        <a:p>
          <a:r>
            <a:rPr lang="en-US" dirty="0" smtClean="0"/>
            <a:t>Internalized</a:t>
          </a:r>
          <a:endParaRPr lang="en-US" dirty="0"/>
        </a:p>
      </dgm:t>
    </dgm:pt>
    <dgm:pt modelId="{DA31A443-2055-DD4B-88E0-61A9D4353031}" type="parTrans" cxnId="{445E75F4-A637-0842-94B1-D7B285696A0E}">
      <dgm:prSet/>
      <dgm:spPr/>
      <dgm:t>
        <a:bodyPr/>
        <a:lstStyle/>
        <a:p>
          <a:endParaRPr lang="en-US"/>
        </a:p>
      </dgm:t>
    </dgm:pt>
    <dgm:pt modelId="{4048965C-963E-C342-837F-DD920064158B}" type="sibTrans" cxnId="{445E75F4-A637-0842-94B1-D7B285696A0E}">
      <dgm:prSet/>
      <dgm:spPr/>
      <dgm:t>
        <a:bodyPr/>
        <a:lstStyle/>
        <a:p>
          <a:endParaRPr lang="en-US"/>
        </a:p>
      </dgm:t>
    </dgm:pt>
    <dgm:pt modelId="{520DC417-7D27-6242-9A39-D5737686CAFB}" type="pres">
      <dgm:prSet presAssocID="{5F8FFF68-2476-AD45-BAD4-0FEC969341D4}" presName="composite" presStyleCnt="0">
        <dgm:presLayoutVars>
          <dgm:chMax val="3"/>
          <dgm:animLvl val="lvl"/>
          <dgm:resizeHandles val="exact"/>
        </dgm:presLayoutVars>
      </dgm:prSet>
      <dgm:spPr/>
    </dgm:pt>
    <dgm:pt modelId="{9D1ABCB3-9025-2246-82E9-560B504DFE29}" type="pres">
      <dgm:prSet presAssocID="{59E0645B-5673-6B4C-BEF8-C3FB5B56BF9A}" presName="gear1" presStyleLbl="node1" presStyleIdx="0" presStyleCnt="3">
        <dgm:presLayoutVars>
          <dgm:chMax val="1"/>
          <dgm:bulletEnabled val="1"/>
        </dgm:presLayoutVars>
      </dgm:prSet>
      <dgm:spPr/>
      <dgm:t>
        <a:bodyPr/>
        <a:lstStyle/>
        <a:p>
          <a:endParaRPr lang="en-US"/>
        </a:p>
      </dgm:t>
    </dgm:pt>
    <dgm:pt modelId="{0B42B2B4-F1A1-C949-BEE1-5B78A9869EB5}" type="pres">
      <dgm:prSet presAssocID="{59E0645B-5673-6B4C-BEF8-C3FB5B56BF9A}" presName="gear1srcNode" presStyleLbl="node1" presStyleIdx="0" presStyleCnt="3"/>
      <dgm:spPr/>
      <dgm:t>
        <a:bodyPr/>
        <a:lstStyle/>
        <a:p>
          <a:endParaRPr lang="en-US"/>
        </a:p>
      </dgm:t>
    </dgm:pt>
    <dgm:pt modelId="{8FAFCCD0-1F62-E14D-8862-3EE3C1C29318}" type="pres">
      <dgm:prSet presAssocID="{59E0645B-5673-6B4C-BEF8-C3FB5B56BF9A}" presName="gear1dstNode" presStyleLbl="node1" presStyleIdx="0" presStyleCnt="3"/>
      <dgm:spPr/>
      <dgm:t>
        <a:bodyPr/>
        <a:lstStyle/>
        <a:p>
          <a:endParaRPr lang="en-US"/>
        </a:p>
      </dgm:t>
    </dgm:pt>
    <dgm:pt modelId="{A2076C6D-304D-B240-A7ED-E70B2C1E4C25}" type="pres">
      <dgm:prSet presAssocID="{7BE64CBC-2CB7-7340-A816-FC81C57C551C}" presName="gear2" presStyleLbl="node1" presStyleIdx="1" presStyleCnt="3">
        <dgm:presLayoutVars>
          <dgm:chMax val="1"/>
          <dgm:bulletEnabled val="1"/>
        </dgm:presLayoutVars>
      </dgm:prSet>
      <dgm:spPr/>
      <dgm:t>
        <a:bodyPr/>
        <a:lstStyle/>
        <a:p>
          <a:endParaRPr lang="en-US"/>
        </a:p>
      </dgm:t>
    </dgm:pt>
    <dgm:pt modelId="{F07C0F2E-36CD-6940-AED3-BCDC03B5420F}" type="pres">
      <dgm:prSet presAssocID="{7BE64CBC-2CB7-7340-A816-FC81C57C551C}" presName="gear2srcNode" presStyleLbl="node1" presStyleIdx="1" presStyleCnt="3"/>
      <dgm:spPr/>
      <dgm:t>
        <a:bodyPr/>
        <a:lstStyle/>
        <a:p>
          <a:endParaRPr lang="en-US"/>
        </a:p>
      </dgm:t>
    </dgm:pt>
    <dgm:pt modelId="{2371203B-5AFD-8842-BD35-16A17F879B33}" type="pres">
      <dgm:prSet presAssocID="{7BE64CBC-2CB7-7340-A816-FC81C57C551C}" presName="gear2dstNode" presStyleLbl="node1" presStyleIdx="1" presStyleCnt="3"/>
      <dgm:spPr/>
      <dgm:t>
        <a:bodyPr/>
        <a:lstStyle/>
        <a:p>
          <a:endParaRPr lang="en-US"/>
        </a:p>
      </dgm:t>
    </dgm:pt>
    <dgm:pt modelId="{15B6041E-9CA3-2B44-9F0D-52AD3E200A2C}" type="pres">
      <dgm:prSet presAssocID="{775D4B2F-3AD8-3F4F-8590-488B8A3B756E}" presName="gear3" presStyleLbl="node1" presStyleIdx="2" presStyleCnt="3"/>
      <dgm:spPr/>
      <dgm:t>
        <a:bodyPr/>
        <a:lstStyle/>
        <a:p>
          <a:endParaRPr lang="en-US"/>
        </a:p>
      </dgm:t>
    </dgm:pt>
    <dgm:pt modelId="{48BE2B71-E163-D842-9BE2-7B38C49EF7C3}" type="pres">
      <dgm:prSet presAssocID="{775D4B2F-3AD8-3F4F-8590-488B8A3B756E}" presName="gear3tx" presStyleLbl="node1" presStyleIdx="2" presStyleCnt="3">
        <dgm:presLayoutVars>
          <dgm:chMax val="1"/>
          <dgm:bulletEnabled val="1"/>
        </dgm:presLayoutVars>
      </dgm:prSet>
      <dgm:spPr/>
      <dgm:t>
        <a:bodyPr/>
        <a:lstStyle/>
        <a:p>
          <a:endParaRPr lang="en-US"/>
        </a:p>
      </dgm:t>
    </dgm:pt>
    <dgm:pt modelId="{48A2D333-DC86-974C-AB0A-982E085DB146}" type="pres">
      <dgm:prSet presAssocID="{775D4B2F-3AD8-3F4F-8590-488B8A3B756E}" presName="gear3srcNode" presStyleLbl="node1" presStyleIdx="2" presStyleCnt="3"/>
      <dgm:spPr/>
      <dgm:t>
        <a:bodyPr/>
        <a:lstStyle/>
        <a:p>
          <a:endParaRPr lang="en-US"/>
        </a:p>
      </dgm:t>
    </dgm:pt>
    <dgm:pt modelId="{8E4813E8-AFBE-B140-AD22-0B02313D2DBF}" type="pres">
      <dgm:prSet presAssocID="{775D4B2F-3AD8-3F4F-8590-488B8A3B756E}" presName="gear3dstNode" presStyleLbl="node1" presStyleIdx="2" presStyleCnt="3"/>
      <dgm:spPr/>
      <dgm:t>
        <a:bodyPr/>
        <a:lstStyle/>
        <a:p>
          <a:endParaRPr lang="en-US"/>
        </a:p>
      </dgm:t>
    </dgm:pt>
    <dgm:pt modelId="{81216958-03F5-2E4B-9C24-F05AA767A471}" type="pres">
      <dgm:prSet presAssocID="{33ABBEF2-A847-C84E-BE60-A3C3A73C8EA6}" presName="connector1" presStyleLbl="sibTrans2D1" presStyleIdx="0" presStyleCnt="3"/>
      <dgm:spPr/>
      <dgm:t>
        <a:bodyPr/>
        <a:lstStyle/>
        <a:p>
          <a:endParaRPr lang="en-US"/>
        </a:p>
      </dgm:t>
    </dgm:pt>
    <dgm:pt modelId="{00A1D3FD-11EA-5A42-95B1-BB5B594961CF}" type="pres">
      <dgm:prSet presAssocID="{0081761A-C732-8C4D-9C79-741C9757C699}" presName="connector2" presStyleLbl="sibTrans2D1" presStyleIdx="1" presStyleCnt="3"/>
      <dgm:spPr/>
      <dgm:t>
        <a:bodyPr/>
        <a:lstStyle/>
        <a:p>
          <a:endParaRPr lang="en-US"/>
        </a:p>
      </dgm:t>
    </dgm:pt>
    <dgm:pt modelId="{A28A554B-BC0B-2147-A59D-EB076326DA8E}" type="pres">
      <dgm:prSet presAssocID="{4048965C-963E-C342-837F-DD920064158B}" presName="connector3" presStyleLbl="sibTrans2D1" presStyleIdx="2" presStyleCnt="3"/>
      <dgm:spPr/>
      <dgm:t>
        <a:bodyPr/>
        <a:lstStyle/>
        <a:p>
          <a:endParaRPr lang="en-US"/>
        </a:p>
      </dgm:t>
    </dgm:pt>
  </dgm:ptLst>
  <dgm:cxnLst>
    <dgm:cxn modelId="{8F6DCE83-F1BF-4EAA-B9BC-61D81B55ECEA}" type="presOf" srcId="{59E0645B-5673-6B4C-BEF8-C3FB5B56BF9A}" destId="{8FAFCCD0-1F62-E14D-8862-3EE3C1C29318}" srcOrd="2" destOrd="0" presId="urn:microsoft.com/office/officeart/2005/8/layout/gear1"/>
    <dgm:cxn modelId="{21B6E048-B034-4510-8F99-CBD1236E79F3}" type="presOf" srcId="{775D4B2F-3AD8-3F4F-8590-488B8A3B756E}" destId="{15B6041E-9CA3-2B44-9F0D-52AD3E200A2C}" srcOrd="0" destOrd="0" presId="urn:microsoft.com/office/officeart/2005/8/layout/gear1"/>
    <dgm:cxn modelId="{24818655-5330-4E92-9C68-ACC0A8C5E73B}" type="presOf" srcId="{4048965C-963E-C342-837F-DD920064158B}" destId="{A28A554B-BC0B-2147-A59D-EB076326DA8E}" srcOrd="0" destOrd="0" presId="urn:microsoft.com/office/officeart/2005/8/layout/gear1"/>
    <dgm:cxn modelId="{F98D2601-1B4F-4C7B-ACA0-C5A90240B51A}" type="presOf" srcId="{7BE64CBC-2CB7-7340-A816-FC81C57C551C}" destId="{A2076C6D-304D-B240-A7ED-E70B2C1E4C25}" srcOrd="0" destOrd="0" presId="urn:microsoft.com/office/officeart/2005/8/layout/gear1"/>
    <dgm:cxn modelId="{2FEF638A-8D8D-4D07-BFCF-5CCDC5EEC37A}" type="presOf" srcId="{7BE64CBC-2CB7-7340-A816-FC81C57C551C}" destId="{2371203B-5AFD-8842-BD35-16A17F879B33}" srcOrd="2" destOrd="0" presId="urn:microsoft.com/office/officeart/2005/8/layout/gear1"/>
    <dgm:cxn modelId="{695FA7C8-DDCB-4B83-9EFB-ECE97F91AC4C}" type="presOf" srcId="{775D4B2F-3AD8-3F4F-8590-488B8A3B756E}" destId="{48A2D333-DC86-974C-AB0A-982E085DB146}" srcOrd="2" destOrd="0" presId="urn:microsoft.com/office/officeart/2005/8/layout/gear1"/>
    <dgm:cxn modelId="{445E75F4-A637-0842-94B1-D7B285696A0E}" srcId="{5F8FFF68-2476-AD45-BAD4-0FEC969341D4}" destId="{775D4B2F-3AD8-3F4F-8590-488B8A3B756E}" srcOrd="2" destOrd="0" parTransId="{DA31A443-2055-DD4B-88E0-61A9D4353031}" sibTransId="{4048965C-963E-C342-837F-DD920064158B}"/>
    <dgm:cxn modelId="{9F3F308E-DB92-4448-BB4C-BB75A493786C}" type="presOf" srcId="{59E0645B-5673-6B4C-BEF8-C3FB5B56BF9A}" destId="{0B42B2B4-F1A1-C949-BEE1-5B78A9869EB5}" srcOrd="1" destOrd="0" presId="urn:microsoft.com/office/officeart/2005/8/layout/gear1"/>
    <dgm:cxn modelId="{A0C8E890-E30C-4EF7-BB46-7E19A44A8BFD}" type="presOf" srcId="{5F8FFF68-2476-AD45-BAD4-0FEC969341D4}" destId="{520DC417-7D27-6242-9A39-D5737686CAFB}" srcOrd="0" destOrd="0" presId="urn:microsoft.com/office/officeart/2005/8/layout/gear1"/>
    <dgm:cxn modelId="{E0F34116-6877-4E7F-9CCE-3B54FBD99B41}" type="presOf" srcId="{0081761A-C732-8C4D-9C79-741C9757C699}" destId="{00A1D3FD-11EA-5A42-95B1-BB5B594961CF}" srcOrd="0" destOrd="0" presId="urn:microsoft.com/office/officeart/2005/8/layout/gear1"/>
    <dgm:cxn modelId="{C5738E2C-B51E-4286-8A85-2A12FE05B89F}" type="presOf" srcId="{59E0645B-5673-6B4C-BEF8-C3FB5B56BF9A}" destId="{9D1ABCB3-9025-2246-82E9-560B504DFE29}" srcOrd="0" destOrd="0" presId="urn:microsoft.com/office/officeart/2005/8/layout/gear1"/>
    <dgm:cxn modelId="{69F03A96-7554-4BB1-9E90-608217A65EA6}" type="presOf" srcId="{775D4B2F-3AD8-3F4F-8590-488B8A3B756E}" destId="{48BE2B71-E163-D842-9BE2-7B38C49EF7C3}" srcOrd="1" destOrd="0" presId="urn:microsoft.com/office/officeart/2005/8/layout/gear1"/>
    <dgm:cxn modelId="{F5F97746-97A0-44BF-92B8-4C1D6B4FFC2B}" type="presOf" srcId="{7BE64CBC-2CB7-7340-A816-FC81C57C551C}" destId="{F07C0F2E-36CD-6940-AED3-BCDC03B5420F}" srcOrd="1" destOrd="0" presId="urn:microsoft.com/office/officeart/2005/8/layout/gear1"/>
    <dgm:cxn modelId="{B458D3CF-9A9C-4484-AB79-AA323C4A3A59}" type="presOf" srcId="{775D4B2F-3AD8-3F4F-8590-488B8A3B756E}" destId="{8E4813E8-AFBE-B140-AD22-0B02313D2DBF}" srcOrd="3" destOrd="0" presId="urn:microsoft.com/office/officeart/2005/8/layout/gear1"/>
    <dgm:cxn modelId="{2A0F3C02-C9A3-4FD3-95AD-AC63A83BE4D9}" type="presOf" srcId="{33ABBEF2-A847-C84E-BE60-A3C3A73C8EA6}" destId="{81216958-03F5-2E4B-9C24-F05AA767A471}" srcOrd="0" destOrd="0" presId="urn:microsoft.com/office/officeart/2005/8/layout/gear1"/>
    <dgm:cxn modelId="{CE5F5CF2-7A3B-FC48-9FF1-E871971E2062}" srcId="{5F8FFF68-2476-AD45-BAD4-0FEC969341D4}" destId="{59E0645B-5673-6B4C-BEF8-C3FB5B56BF9A}" srcOrd="0" destOrd="0" parTransId="{1D4406BA-A10E-134F-B7DB-D558036EAB74}" sibTransId="{33ABBEF2-A847-C84E-BE60-A3C3A73C8EA6}"/>
    <dgm:cxn modelId="{14D7E3B3-980D-754B-A5D6-417B1B28241B}" srcId="{5F8FFF68-2476-AD45-BAD4-0FEC969341D4}" destId="{7BE64CBC-2CB7-7340-A816-FC81C57C551C}" srcOrd="1" destOrd="0" parTransId="{EEFE17F1-77C9-C74C-912E-D8AE9C8CDB2E}" sibTransId="{0081761A-C732-8C4D-9C79-741C9757C699}"/>
    <dgm:cxn modelId="{0401E8BB-FB4C-4C30-BBE5-657ABBE49899}" type="presParOf" srcId="{520DC417-7D27-6242-9A39-D5737686CAFB}" destId="{9D1ABCB3-9025-2246-82E9-560B504DFE29}" srcOrd="0" destOrd="0" presId="urn:microsoft.com/office/officeart/2005/8/layout/gear1"/>
    <dgm:cxn modelId="{29C9459C-73F8-4C85-BE75-1E4A227DA99F}" type="presParOf" srcId="{520DC417-7D27-6242-9A39-D5737686CAFB}" destId="{0B42B2B4-F1A1-C949-BEE1-5B78A9869EB5}" srcOrd="1" destOrd="0" presId="urn:microsoft.com/office/officeart/2005/8/layout/gear1"/>
    <dgm:cxn modelId="{64A989AC-98CC-4A96-8D56-B42186C4A26E}" type="presParOf" srcId="{520DC417-7D27-6242-9A39-D5737686CAFB}" destId="{8FAFCCD0-1F62-E14D-8862-3EE3C1C29318}" srcOrd="2" destOrd="0" presId="urn:microsoft.com/office/officeart/2005/8/layout/gear1"/>
    <dgm:cxn modelId="{E9E52B76-C49E-455A-BC34-6C0DAAC1AB7F}" type="presParOf" srcId="{520DC417-7D27-6242-9A39-D5737686CAFB}" destId="{A2076C6D-304D-B240-A7ED-E70B2C1E4C25}" srcOrd="3" destOrd="0" presId="urn:microsoft.com/office/officeart/2005/8/layout/gear1"/>
    <dgm:cxn modelId="{E74F7E73-D808-422D-BA1D-209BB296BF40}" type="presParOf" srcId="{520DC417-7D27-6242-9A39-D5737686CAFB}" destId="{F07C0F2E-36CD-6940-AED3-BCDC03B5420F}" srcOrd="4" destOrd="0" presId="urn:microsoft.com/office/officeart/2005/8/layout/gear1"/>
    <dgm:cxn modelId="{063BA0FE-3DDF-4842-9CA2-F356D3ABC887}" type="presParOf" srcId="{520DC417-7D27-6242-9A39-D5737686CAFB}" destId="{2371203B-5AFD-8842-BD35-16A17F879B33}" srcOrd="5" destOrd="0" presId="urn:microsoft.com/office/officeart/2005/8/layout/gear1"/>
    <dgm:cxn modelId="{7432124A-233D-4920-9A20-A2C1AAB69DC1}" type="presParOf" srcId="{520DC417-7D27-6242-9A39-D5737686CAFB}" destId="{15B6041E-9CA3-2B44-9F0D-52AD3E200A2C}" srcOrd="6" destOrd="0" presId="urn:microsoft.com/office/officeart/2005/8/layout/gear1"/>
    <dgm:cxn modelId="{3861A855-72DC-4C8A-8071-11186A0D959B}" type="presParOf" srcId="{520DC417-7D27-6242-9A39-D5737686CAFB}" destId="{48BE2B71-E163-D842-9BE2-7B38C49EF7C3}" srcOrd="7" destOrd="0" presId="urn:microsoft.com/office/officeart/2005/8/layout/gear1"/>
    <dgm:cxn modelId="{50C6B322-BF8D-43D2-A848-9500615CCB58}" type="presParOf" srcId="{520DC417-7D27-6242-9A39-D5737686CAFB}" destId="{48A2D333-DC86-974C-AB0A-982E085DB146}" srcOrd="8" destOrd="0" presId="urn:microsoft.com/office/officeart/2005/8/layout/gear1"/>
    <dgm:cxn modelId="{723F40E2-7BAB-4B70-92A3-F5A2E652B136}" type="presParOf" srcId="{520DC417-7D27-6242-9A39-D5737686CAFB}" destId="{8E4813E8-AFBE-B140-AD22-0B02313D2DBF}" srcOrd="9" destOrd="0" presId="urn:microsoft.com/office/officeart/2005/8/layout/gear1"/>
    <dgm:cxn modelId="{EC740CCB-AC19-457F-9027-F1E09263895E}" type="presParOf" srcId="{520DC417-7D27-6242-9A39-D5737686CAFB}" destId="{81216958-03F5-2E4B-9C24-F05AA767A471}" srcOrd="10" destOrd="0" presId="urn:microsoft.com/office/officeart/2005/8/layout/gear1"/>
    <dgm:cxn modelId="{E8504236-28BD-4BD4-9251-E9AB081A7005}" type="presParOf" srcId="{520DC417-7D27-6242-9A39-D5737686CAFB}" destId="{00A1D3FD-11EA-5A42-95B1-BB5B594961CF}" srcOrd="11" destOrd="0" presId="urn:microsoft.com/office/officeart/2005/8/layout/gear1"/>
    <dgm:cxn modelId="{3C7B6FBD-C44D-4DFA-95C2-FC62A1FCA971}" type="presParOf" srcId="{520DC417-7D27-6242-9A39-D5737686CAFB}" destId="{A28A554B-BC0B-2147-A59D-EB076326DA8E}" srcOrd="12"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F8FFF68-2476-AD45-BAD4-0FEC969341D4}" type="doc">
      <dgm:prSet loTypeId="urn:microsoft.com/office/officeart/2005/8/layout/gear1" loCatId="" qsTypeId="urn:microsoft.com/office/officeart/2005/8/quickstyle/simple4" qsCatId="simple" csTypeId="urn:microsoft.com/office/officeart/2005/8/colors/colorful1" csCatId="colorful" phldr="1"/>
      <dgm:spPr/>
    </dgm:pt>
    <dgm:pt modelId="{59E0645B-5673-6B4C-BEF8-C3FB5B56BF9A}">
      <dgm:prSet phldrT="[Text]"/>
      <dgm:spPr/>
      <dgm:t>
        <a:bodyPr/>
        <a:lstStyle/>
        <a:p>
          <a:r>
            <a:rPr lang="en-US" dirty="0" smtClean="0"/>
            <a:t>Institutional</a:t>
          </a:r>
          <a:endParaRPr lang="en-US" dirty="0"/>
        </a:p>
      </dgm:t>
    </dgm:pt>
    <dgm:pt modelId="{1D4406BA-A10E-134F-B7DB-D558036EAB74}" type="parTrans" cxnId="{CE5F5CF2-7A3B-FC48-9FF1-E871971E2062}">
      <dgm:prSet/>
      <dgm:spPr/>
      <dgm:t>
        <a:bodyPr/>
        <a:lstStyle/>
        <a:p>
          <a:endParaRPr lang="en-US"/>
        </a:p>
      </dgm:t>
    </dgm:pt>
    <dgm:pt modelId="{33ABBEF2-A847-C84E-BE60-A3C3A73C8EA6}" type="sibTrans" cxnId="{CE5F5CF2-7A3B-FC48-9FF1-E871971E2062}">
      <dgm:prSet/>
      <dgm:spPr/>
      <dgm:t>
        <a:bodyPr/>
        <a:lstStyle/>
        <a:p>
          <a:endParaRPr lang="en-US"/>
        </a:p>
      </dgm:t>
    </dgm:pt>
    <dgm:pt modelId="{7BE64CBC-2CB7-7340-A816-FC81C57C551C}">
      <dgm:prSet phldrT="[Text]"/>
      <dgm:spPr/>
      <dgm:t>
        <a:bodyPr/>
        <a:lstStyle/>
        <a:p>
          <a:r>
            <a:rPr lang="en-US" dirty="0" smtClean="0"/>
            <a:t>Personally-mediated</a:t>
          </a:r>
          <a:endParaRPr lang="en-US" dirty="0"/>
        </a:p>
      </dgm:t>
    </dgm:pt>
    <dgm:pt modelId="{EEFE17F1-77C9-C74C-912E-D8AE9C8CDB2E}" type="parTrans" cxnId="{14D7E3B3-980D-754B-A5D6-417B1B28241B}">
      <dgm:prSet/>
      <dgm:spPr/>
      <dgm:t>
        <a:bodyPr/>
        <a:lstStyle/>
        <a:p>
          <a:endParaRPr lang="en-US"/>
        </a:p>
      </dgm:t>
    </dgm:pt>
    <dgm:pt modelId="{0081761A-C732-8C4D-9C79-741C9757C699}" type="sibTrans" cxnId="{14D7E3B3-980D-754B-A5D6-417B1B28241B}">
      <dgm:prSet/>
      <dgm:spPr/>
      <dgm:t>
        <a:bodyPr/>
        <a:lstStyle/>
        <a:p>
          <a:endParaRPr lang="en-US"/>
        </a:p>
      </dgm:t>
    </dgm:pt>
    <dgm:pt modelId="{775D4B2F-3AD8-3F4F-8590-488B8A3B756E}">
      <dgm:prSet phldrT="[Text]"/>
      <dgm:spPr/>
      <dgm:t>
        <a:bodyPr/>
        <a:lstStyle/>
        <a:p>
          <a:r>
            <a:rPr lang="en-US" dirty="0" smtClean="0"/>
            <a:t>Internalized</a:t>
          </a:r>
          <a:endParaRPr lang="en-US" dirty="0"/>
        </a:p>
      </dgm:t>
    </dgm:pt>
    <dgm:pt modelId="{DA31A443-2055-DD4B-88E0-61A9D4353031}" type="parTrans" cxnId="{445E75F4-A637-0842-94B1-D7B285696A0E}">
      <dgm:prSet/>
      <dgm:spPr/>
      <dgm:t>
        <a:bodyPr/>
        <a:lstStyle/>
        <a:p>
          <a:endParaRPr lang="en-US"/>
        </a:p>
      </dgm:t>
    </dgm:pt>
    <dgm:pt modelId="{4048965C-963E-C342-837F-DD920064158B}" type="sibTrans" cxnId="{445E75F4-A637-0842-94B1-D7B285696A0E}">
      <dgm:prSet/>
      <dgm:spPr/>
      <dgm:t>
        <a:bodyPr/>
        <a:lstStyle/>
        <a:p>
          <a:endParaRPr lang="en-US"/>
        </a:p>
      </dgm:t>
    </dgm:pt>
    <dgm:pt modelId="{520DC417-7D27-6242-9A39-D5737686CAFB}" type="pres">
      <dgm:prSet presAssocID="{5F8FFF68-2476-AD45-BAD4-0FEC969341D4}" presName="composite" presStyleCnt="0">
        <dgm:presLayoutVars>
          <dgm:chMax val="3"/>
          <dgm:animLvl val="lvl"/>
          <dgm:resizeHandles val="exact"/>
        </dgm:presLayoutVars>
      </dgm:prSet>
      <dgm:spPr/>
    </dgm:pt>
    <dgm:pt modelId="{9D1ABCB3-9025-2246-82E9-560B504DFE29}" type="pres">
      <dgm:prSet presAssocID="{59E0645B-5673-6B4C-BEF8-C3FB5B56BF9A}" presName="gear1" presStyleLbl="node1" presStyleIdx="0" presStyleCnt="3">
        <dgm:presLayoutVars>
          <dgm:chMax val="1"/>
          <dgm:bulletEnabled val="1"/>
        </dgm:presLayoutVars>
      </dgm:prSet>
      <dgm:spPr/>
      <dgm:t>
        <a:bodyPr/>
        <a:lstStyle/>
        <a:p>
          <a:endParaRPr lang="en-US"/>
        </a:p>
      </dgm:t>
    </dgm:pt>
    <dgm:pt modelId="{0B42B2B4-F1A1-C949-BEE1-5B78A9869EB5}" type="pres">
      <dgm:prSet presAssocID="{59E0645B-5673-6B4C-BEF8-C3FB5B56BF9A}" presName="gear1srcNode" presStyleLbl="node1" presStyleIdx="0" presStyleCnt="3"/>
      <dgm:spPr/>
      <dgm:t>
        <a:bodyPr/>
        <a:lstStyle/>
        <a:p>
          <a:endParaRPr lang="en-US"/>
        </a:p>
      </dgm:t>
    </dgm:pt>
    <dgm:pt modelId="{8FAFCCD0-1F62-E14D-8862-3EE3C1C29318}" type="pres">
      <dgm:prSet presAssocID="{59E0645B-5673-6B4C-BEF8-C3FB5B56BF9A}" presName="gear1dstNode" presStyleLbl="node1" presStyleIdx="0" presStyleCnt="3"/>
      <dgm:spPr/>
      <dgm:t>
        <a:bodyPr/>
        <a:lstStyle/>
        <a:p>
          <a:endParaRPr lang="en-US"/>
        </a:p>
      </dgm:t>
    </dgm:pt>
    <dgm:pt modelId="{A2076C6D-304D-B240-A7ED-E70B2C1E4C25}" type="pres">
      <dgm:prSet presAssocID="{7BE64CBC-2CB7-7340-A816-FC81C57C551C}" presName="gear2" presStyleLbl="node1" presStyleIdx="1" presStyleCnt="3">
        <dgm:presLayoutVars>
          <dgm:chMax val="1"/>
          <dgm:bulletEnabled val="1"/>
        </dgm:presLayoutVars>
      </dgm:prSet>
      <dgm:spPr/>
      <dgm:t>
        <a:bodyPr/>
        <a:lstStyle/>
        <a:p>
          <a:endParaRPr lang="en-US"/>
        </a:p>
      </dgm:t>
    </dgm:pt>
    <dgm:pt modelId="{F07C0F2E-36CD-6940-AED3-BCDC03B5420F}" type="pres">
      <dgm:prSet presAssocID="{7BE64CBC-2CB7-7340-A816-FC81C57C551C}" presName="gear2srcNode" presStyleLbl="node1" presStyleIdx="1" presStyleCnt="3"/>
      <dgm:spPr/>
      <dgm:t>
        <a:bodyPr/>
        <a:lstStyle/>
        <a:p>
          <a:endParaRPr lang="en-US"/>
        </a:p>
      </dgm:t>
    </dgm:pt>
    <dgm:pt modelId="{2371203B-5AFD-8842-BD35-16A17F879B33}" type="pres">
      <dgm:prSet presAssocID="{7BE64CBC-2CB7-7340-A816-FC81C57C551C}" presName="gear2dstNode" presStyleLbl="node1" presStyleIdx="1" presStyleCnt="3"/>
      <dgm:spPr/>
      <dgm:t>
        <a:bodyPr/>
        <a:lstStyle/>
        <a:p>
          <a:endParaRPr lang="en-US"/>
        </a:p>
      </dgm:t>
    </dgm:pt>
    <dgm:pt modelId="{15B6041E-9CA3-2B44-9F0D-52AD3E200A2C}" type="pres">
      <dgm:prSet presAssocID="{775D4B2F-3AD8-3F4F-8590-488B8A3B756E}" presName="gear3" presStyleLbl="node1" presStyleIdx="2" presStyleCnt="3"/>
      <dgm:spPr/>
      <dgm:t>
        <a:bodyPr/>
        <a:lstStyle/>
        <a:p>
          <a:endParaRPr lang="en-US"/>
        </a:p>
      </dgm:t>
    </dgm:pt>
    <dgm:pt modelId="{48BE2B71-E163-D842-9BE2-7B38C49EF7C3}" type="pres">
      <dgm:prSet presAssocID="{775D4B2F-3AD8-3F4F-8590-488B8A3B756E}" presName="gear3tx" presStyleLbl="node1" presStyleIdx="2" presStyleCnt="3">
        <dgm:presLayoutVars>
          <dgm:chMax val="1"/>
          <dgm:bulletEnabled val="1"/>
        </dgm:presLayoutVars>
      </dgm:prSet>
      <dgm:spPr/>
      <dgm:t>
        <a:bodyPr/>
        <a:lstStyle/>
        <a:p>
          <a:endParaRPr lang="en-US"/>
        </a:p>
      </dgm:t>
    </dgm:pt>
    <dgm:pt modelId="{48A2D333-DC86-974C-AB0A-982E085DB146}" type="pres">
      <dgm:prSet presAssocID="{775D4B2F-3AD8-3F4F-8590-488B8A3B756E}" presName="gear3srcNode" presStyleLbl="node1" presStyleIdx="2" presStyleCnt="3"/>
      <dgm:spPr/>
      <dgm:t>
        <a:bodyPr/>
        <a:lstStyle/>
        <a:p>
          <a:endParaRPr lang="en-US"/>
        </a:p>
      </dgm:t>
    </dgm:pt>
    <dgm:pt modelId="{8E4813E8-AFBE-B140-AD22-0B02313D2DBF}" type="pres">
      <dgm:prSet presAssocID="{775D4B2F-3AD8-3F4F-8590-488B8A3B756E}" presName="gear3dstNode" presStyleLbl="node1" presStyleIdx="2" presStyleCnt="3"/>
      <dgm:spPr/>
      <dgm:t>
        <a:bodyPr/>
        <a:lstStyle/>
        <a:p>
          <a:endParaRPr lang="en-US"/>
        </a:p>
      </dgm:t>
    </dgm:pt>
    <dgm:pt modelId="{81216958-03F5-2E4B-9C24-F05AA767A471}" type="pres">
      <dgm:prSet presAssocID="{33ABBEF2-A847-C84E-BE60-A3C3A73C8EA6}" presName="connector1" presStyleLbl="sibTrans2D1" presStyleIdx="0" presStyleCnt="3"/>
      <dgm:spPr/>
      <dgm:t>
        <a:bodyPr/>
        <a:lstStyle/>
        <a:p>
          <a:endParaRPr lang="en-US"/>
        </a:p>
      </dgm:t>
    </dgm:pt>
    <dgm:pt modelId="{00A1D3FD-11EA-5A42-95B1-BB5B594961CF}" type="pres">
      <dgm:prSet presAssocID="{0081761A-C732-8C4D-9C79-741C9757C699}" presName="connector2" presStyleLbl="sibTrans2D1" presStyleIdx="1" presStyleCnt="3"/>
      <dgm:spPr/>
      <dgm:t>
        <a:bodyPr/>
        <a:lstStyle/>
        <a:p>
          <a:endParaRPr lang="en-US"/>
        </a:p>
      </dgm:t>
    </dgm:pt>
    <dgm:pt modelId="{A28A554B-BC0B-2147-A59D-EB076326DA8E}" type="pres">
      <dgm:prSet presAssocID="{4048965C-963E-C342-837F-DD920064158B}" presName="connector3" presStyleLbl="sibTrans2D1" presStyleIdx="2" presStyleCnt="3"/>
      <dgm:spPr/>
      <dgm:t>
        <a:bodyPr/>
        <a:lstStyle/>
        <a:p>
          <a:endParaRPr lang="en-US"/>
        </a:p>
      </dgm:t>
    </dgm:pt>
  </dgm:ptLst>
  <dgm:cxnLst>
    <dgm:cxn modelId="{C05DE5FA-E7D5-4134-AFFF-0EBC2062F8E4}" type="presOf" srcId="{59E0645B-5673-6B4C-BEF8-C3FB5B56BF9A}" destId="{9D1ABCB3-9025-2246-82E9-560B504DFE29}" srcOrd="0" destOrd="0" presId="urn:microsoft.com/office/officeart/2005/8/layout/gear1"/>
    <dgm:cxn modelId="{AEECF75C-4DE8-4F78-AC67-CB3051970A9D}" type="presOf" srcId="{7BE64CBC-2CB7-7340-A816-FC81C57C551C}" destId="{A2076C6D-304D-B240-A7ED-E70B2C1E4C25}" srcOrd="0" destOrd="0" presId="urn:microsoft.com/office/officeart/2005/8/layout/gear1"/>
    <dgm:cxn modelId="{419A3EA9-5C92-48E8-9635-0B8754BC7A87}" type="presOf" srcId="{0081761A-C732-8C4D-9C79-741C9757C699}" destId="{00A1D3FD-11EA-5A42-95B1-BB5B594961CF}" srcOrd="0" destOrd="0" presId="urn:microsoft.com/office/officeart/2005/8/layout/gear1"/>
    <dgm:cxn modelId="{445E75F4-A637-0842-94B1-D7B285696A0E}" srcId="{5F8FFF68-2476-AD45-BAD4-0FEC969341D4}" destId="{775D4B2F-3AD8-3F4F-8590-488B8A3B756E}" srcOrd="2" destOrd="0" parTransId="{DA31A443-2055-DD4B-88E0-61A9D4353031}" sibTransId="{4048965C-963E-C342-837F-DD920064158B}"/>
    <dgm:cxn modelId="{855CEEF1-4A8A-4690-A9C8-13F6292DE94C}" type="presOf" srcId="{59E0645B-5673-6B4C-BEF8-C3FB5B56BF9A}" destId="{8FAFCCD0-1F62-E14D-8862-3EE3C1C29318}" srcOrd="2" destOrd="0" presId="urn:microsoft.com/office/officeart/2005/8/layout/gear1"/>
    <dgm:cxn modelId="{DB388A38-50F7-4230-B86E-F9169D9EEAC0}" type="presOf" srcId="{775D4B2F-3AD8-3F4F-8590-488B8A3B756E}" destId="{48A2D333-DC86-974C-AB0A-982E085DB146}" srcOrd="2" destOrd="0" presId="urn:microsoft.com/office/officeart/2005/8/layout/gear1"/>
    <dgm:cxn modelId="{C9708F57-8FE6-4AB9-AB07-AB7A00EC9759}" type="presOf" srcId="{7BE64CBC-2CB7-7340-A816-FC81C57C551C}" destId="{2371203B-5AFD-8842-BD35-16A17F879B33}" srcOrd="2" destOrd="0" presId="urn:microsoft.com/office/officeart/2005/8/layout/gear1"/>
    <dgm:cxn modelId="{011EDFE0-F1FA-4146-A9FA-E994C0375441}" type="presOf" srcId="{775D4B2F-3AD8-3F4F-8590-488B8A3B756E}" destId="{48BE2B71-E163-D842-9BE2-7B38C49EF7C3}" srcOrd="1" destOrd="0" presId="urn:microsoft.com/office/officeart/2005/8/layout/gear1"/>
    <dgm:cxn modelId="{7BE2945F-D853-42A0-9BE3-E4D01665D9FF}" type="presOf" srcId="{5F8FFF68-2476-AD45-BAD4-0FEC969341D4}" destId="{520DC417-7D27-6242-9A39-D5737686CAFB}" srcOrd="0" destOrd="0" presId="urn:microsoft.com/office/officeart/2005/8/layout/gear1"/>
    <dgm:cxn modelId="{D650FC9A-05D4-4812-B1FD-AFCA47AC387C}" type="presOf" srcId="{59E0645B-5673-6B4C-BEF8-C3FB5B56BF9A}" destId="{0B42B2B4-F1A1-C949-BEE1-5B78A9869EB5}" srcOrd="1" destOrd="0" presId="urn:microsoft.com/office/officeart/2005/8/layout/gear1"/>
    <dgm:cxn modelId="{FBD69A41-0AB4-48F8-B0B3-DD65785D08D9}" type="presOf" srcId="{7BE64CBC-2CB7-7340-A816-FC81C57C551C}" destId="{F07C0F2E-36CD-6940-AED3-BCDC03B5420F}" srcOrd="1" destOrd="0" presId="urn:microsoft.com/office/officeart/2005/8/layout/gear1"/>
    <dgm:cxn modelId="{34150DAC-BBD0-42FE-8DB6-07B14406D0DB}" type="presOf" srcId="{33ABBEF2-A847-C84E-BE60-A3C3A73C8EA6}" destId="{81216958-03F5-2E4B-9C24-F05AA767A471}" srcOrd="0" destOrd="0" presId="urn:microsoft.com/office/officeart/2005/8/layout/gear1"/>
    <dgm:cxn modelId="{CE5F5CF2-7A3B-FC48-9FF1-E871971E2062}" srcId="{5F8FFF68-2476-AD45-BAD4-0FEC969341D4}" destId="{59E0645B-5673-6B4C-BEF8-C3FB5B56BF9A}" srcOrd="0" destOrd="0" parTransId="{1D4406BA-A10E-134F-B7DB-D558036EAB74}" sibTransId="{33ABBEF2-A847-C84E-BE60-A3C3A73C8EA6}"/>
    <dgm:cxn modelId="{14D7E3B3-980D-754B-A5D6-417B1B28241B}" srcId="{5F8FFF68-2476-AD45-BAD4-0FEC969341D4}" destId="{7BE64CBC-2CB7-7340-A816-FC81C57C551C}" srcOrd="1" destOrd="0" parTransId="{EEFE17F1-77C9-C74C-912E-D8AE9C8CDB2E}" sibTransId="{0081761A-C732-8C4D-9C79-741C9757C699}"/>
    <dgm:cxn modelId="{5030EC63-24D2-49A4-BFA6-1E22C5E1DF30}" type="presOf" srcId="{775D4B2F-3AD8-3F4F-8590-488B8A3B756E}" destId="{15B6041E-9CA3-2B44-9F0D-52AD3E200A2C}" srcOrd="0" destOrd="0" presId="urn:microsoft.com/office/officeart/2005/8/layout/gear1"/>
    <dgm:cxn modelId="{1B27FD03-60EC-4B76-B955-F6717C86D5F8}" type="presOf" srcId="{775D4B2F-3AD8-3F4F-8590-488B8A3B756E}" destId="{8E4813E8-AFBE-B140-AD22-0B02313D2DBF}" srcOrd="3" destOrd="0" presId="urn:microsoft.com/office/officeart/2005/8/layout/gear1"/>
    <dgm:cxn modelId="{CEAB2C3D-B50D-407D-8418-C5CB44B6A1E9}" type="presOf" srcId="{4048965C-963E-C342-837F-DD920064158B}" destId="{A28A554B-BC0B-2147-A59D-EB076326DA8E}" srcOrd="0" destOrd="0" presId="urn:microsoft.com/office/officeart/2005/8/layout/gear1"/>
    <dgm:cxn modelId="{38A59B91-7805-4920-A4A5-052CE53BF9EA}" type="presParOf" srcId="{520DC417-7D27-6242-9A39-D5737686CAFB}" destId="{9D1ABCB3-9025-2246-82E9-560B504DFE29}" srcOrd="0" destOrd="0" presId="urn:microsoft.com/office/officeart/2005/8/layout/gear1"/>
    <dgm:cxn modelId="{167987F3-ED8F-4D3A-9324-5981AAEE88F1}" type="presParOf" srcId="{520DC417-7D27-6242-9A39-D5737686CAFB}" destId="{0B42B2B4-F1A1-C949-BEE1-5B78A9869EB5}" srcOrd="1" destOrd="0" presId="urn:microsoft.com/office/officeart/2005/8/layout/gear1"/>
    <dgm:cxn modelId="{3684E5B9-CE95-48FD-A4FD-B73152156C85}" type="presParOf" srcId="{520DC417-7D27-6242-9A39-D5737686CAFB}" destId="{8FAFCCD0-1F62-E14D-8862-3EE3C1C29318}" srcOrd="2" destOrd="0" presId="urn:microsoft.com/office/officeart/2005/8/layout/gear1"/>
    <dgm:cxn modelId="{12144F92-BB31-40F8-BB61-9AB97D70215A}" type="presParOf" srcId="{520DC417-7D27-6242-9A39-D5737686CAFB}" destId="{A2076C6D-304D-B240-A7ED-E70B2C1E4C25}" srcOrd="3" destOrd="0" presId="urn:microsoft.com/office/officeart/2005/8/layout/gear1"/>
    <dgm:cxn modelId="{9AE28BAA-30FF-4472-9543-5591F52BF7BC}" type="presParOf" srcId="{520DC417-7D27-6242-9A39-D5737686CAFB}" destId="{F07C0F2E-36CD-6940-AED3-BCDC03B5420F}" srcOrd="4" destOrd="0" presId="urn:microsoft.com/office/officeart/2005/8/layout/gear1"/>
    <dgm:cxn modelId="{69CD43CB-DF2C-4DF7-B610-34B92F99842F}" type="presParOf" srcId="{520DC417-7D27-6242-9A39-D5737686CAFB}" destId="{2371203B-5AFD-8842-BD35-16A17F879B33}" srcOrd="5" destOrd="0" presId="urn:microsoft.com/office/officeart/2005/8/layout/gear1"/>
    <dgm:cxn modelId="{ACDFE176-BA84-48A1-8EDE-236C9478E224}" type="presParOf" srcId="{520DC417-7D27-6242-9A39-D5737686CAFB}" destId="{15B6041E-9CA3-2B44-9F0D-52AD3E200A2C}" srcOrd="6" destOrd="0" presId="urn:microsoft.com/office/officeart/2005/8/layout/gear1"/>
    <dgm:cxn modelId="{C38A8E5C-C631-4DC8-9B9E-C63D2C300C72}" type="presParOf" srcId="{520DC417-7D27-6242-9A39-D5737686CAFB}" destId="{48BE2B71-E163-D842-9BE2-7B38C49EF7C3}" srcOrd="7" destOrd="0" presId="urn:microsoft.com/office/officeart/2005/8/layout/gear1"/>
    <dgm:cxn modelId="{7CD8ACCC-1055-4ED0-B237-1120E6310B19}" type="presParOf" srcId="{520DC417-7D27-6242-9A39-D5737686CAFB}" destId="{48A2D333-DC86-974C-AB0A-982E085DB146}" srcOrd="8" destOrd="0" presId="urn:microsoft.com/office/officeart/2005/8/layout/gear1"/>
    <dgm:cxn modelId="{BD854975-E2A0-4D5E-AAFB-0A5B92EC1254}" type="presParOf" srcId="{520DC417-7D27-6242-9A39-D5737686CAFB}" destId="{8E4813E8-AFBE-B140-AD22-0B02313D2DBF}" srcOrd="9" destOrd="0" presId="urn:microsoft.com/office/officeart/2005/8/layout/gear1"/>
    <dgm:cxn modelId="{FDCEB549-5001-4AD2-AF0B-3C5F2B5FB000}" type="presParOf" srcId="{520DC417-7D27-6242-9A39-D5737686CAFB}" destId="{81216958-03F5-2E4B-9C24-F05AA767A471}" srcOrd="10" destOrd="0" presId="urn:microsoft.com/office/officeart/2005/8/layout/gear1"/>
    <dgm:cxn modelId="{698C4A84-C5BA-4143-8CA5-A693377C8E58}" type="presParOf" srcId="{520DC417-7D27-6242-9A39-D5737686CAFB}" destId="{00A1D3FD-11EA-5A42-95B1-BB5B594961CF}" srcOrd="11" destOrd="0" presId="urn:microsoft.com/office/officeart/2005/8/layout/gear1"/>
    <dgm:cxn modelId="{14222443-4E89-466F-89C2-4E15A73D380C}" type="presParOf" srcId="{520DC417-7D27-6242-9A39-D5737686CAFB}" destId="{A28A554B-BC0B-2147-A59D-EB076326DA8E}" srcOrd="12"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1ABCB3-9025-2246-82E9-560B504DFE29}">
      <dsp:nvSpPr>
        <dsp:cNvPr id="0" name=""/>
        <dsp:cNvSpPr/>
      </dsp:nvSpPr>
      <dsp:spPr>
        <a:xfrm>
          <a:off x="5104617" y="2191804"/>
          <a:ext cx="2678872" cy="2678872"/>
        </a:xfrm>
        <a:prstGeom prst="gear9">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Institutional</a:t>
          </a:r>
          <a:endParaRPr lang="en-US" sz="1600" kern="1200" dirty="0"/>
        </a:p>
      </dsp:txBody>
      <dsp:txXfrm>
        <a:off x="5643189" y="2819317"/>
        <a:ext cx="1601728" cy="1376996"/>
      </dsp:txXfrm>
    </dsp:sp>
    <dsp:sp modelId="{A2076C6D-304D-B240-A7ED-E70B2C1E4C25}">
      <dsp:nvSpPr>
        <dsp:cNvPr id="0" name=""/>
        <dsp:cNvSpPr/>
      </dsp:nvSpPr>
      <dsp:spPr>
        <a:xfrm>
          <a:off x="3546001" y="1558616"/>
          <a:ext cx="1948270" cy="1948270"/>
        </a:xfrm>
        <a:prstGeom prst="gear6">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Personally-mediated</a:t>
          </a:r>
          <a:endParaRPr lang="en-US" sz="1600" kern="1200" dirty="0"/>
        </a:p>
      </dsp:txBody>
      <dsp:txXfrm>
        <a:off x="4036484" y="2052063"/>
        <a:ext cx="967304" cy="961376"/>
      </dsp:txXfrm>
    </dsp:sp>
    <dsp:sp modelId="{15B6041E-9CA3-2B44-9F0D-52AD3E200A2C}">
      <dsp:nvSpPr>
        <dsp:cNvPr id="0" name=""/>
        <dsp:cNvSpPr/>
      </dsp:nvSpPr>
      <dsp:spPr>
        <a:xfrm rot="20700000">
          <a:off x="4637231" y="214508"/>
          <a:ext cx="1908907" cy="1908907"/>
        </a:xfrm>
        <a:prstGeom prst="gear6">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Internalized</a:t>
          </a:r>
          <a:endParaRPr lang="en-US" sz="1600" kern="1200" dirty="0"/>
        </a:p>
      </dsp:txBody>
      <dsp:txXfrm rot="-20700000">
        <a:off x="5055910" y="633188"/>
        <a:ext cx="1071548" cy="1071548"/>
      </dsp:txXfrm>
    </dsp:sp>
    <dsp:sp modelId="{81216958-03F5-2E4B-9C24-F05AA767A471}">
      <dsp:nvSpPr>
        <dsp:cNvPr id="0" name=""/>
        <dsp:cNvSpPr/>
      </dsp:nvSpPr>
      <dsp:spPr>
        <a:xfrm>
          <a:off x="4906125" y="1783291"/>
          <a:ext cx="3428956" cy="3428956"/>
        </a:xfrm>
        <a:prstGeom prst="circularArrow">
          <a:avLst>
            <a:gd name="adj1" fmla="val 4688"/>
            <a:gd name="adj2" fmla="val 299029"/>
            <a:gd name="adj3" fmla="val 2530250"/>
            <a:gd name="adj4" fmla="val 15831264"/>
            <a:gd name="adj5" fmla="val 5469"/>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00A1D3FD-11EA-5A42-95B1-BB5B594961CF}">
      <dsp:nvSpPr>
        <dsp:cNvPr id="0" name=""/>
        <dsp:cNvSpPr/>
      </dsp:nvSpPr>
      <dsp:spPr>
        <a:xfrm>
          <a:off x="3200965" y="1124635"/>
          <a:ext cx="2491351" cy="2491351"/>
        </a:xfrm>
        <a:prstGeom prst="leftCircularArrow">
          <a:avLst>
            <a:gd name="adj1" fmla="val 6452"/>
            <a:gd name="adj2" fmla="val 429999"/>
            <a:gd name="adj3" fmla="val 10489124"/>
            <a:gd name="adj4" fmla="val 14837806"/>
            <a:gd name="adj5" fmla="val 7527"/>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A28A554B-BC0B-2147-A59D-EB076326DA8E}">
      <dsp:nvSpPr>
        <dsp:cNvPr id="0" name=""/>
        <dsp:cNvSpPr/>
      </dsp:nvSpPr>
      <dsp:spPr>
        <a:xfrm>
          <a:off x="4195681" y="-206516"/>
          <a:ext cx="2686178" cy="2686178"/>
        </a:xfrm>
        <a:prstGeom prst="circularArrow">
          <a:avLst>
            <a:gd name="adj1" fmla="val 5984"/>
            <a:gd name="adj2" fmla="val 394124"/>
            <a:gd name="adj3" fmla="val 13313824"/>
            <a:gd name="adj4" fmla="val 10508221"/>
            <a:gd name="adj5" fmla="val 6981"/>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1ABCB3-9025-2246-82E9-560B504DFE29}">
      <dsp:nvSpPr>
        <dsp:cNvPr id="0" name=""/>
        <dsp:cNvSpPr/>
      </dsp:nvSpPr>
      <dsp:spPr>
        <a:xfrm>
          <a:off x="5104617" y="2191804"/>
          <a:ext cx="2678872" cy="2678872"/>
        </a:xfrm>
        <a:prstGeom prst="gear9">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Institutional</a:t>
          </a:r>
          <a:endParaRPr lang="en-US" sz="1600" kern="1200" dirty="0"/>
        </a:p>
      </dsp:txBody>
      <dsp:txXfrm>
        <a:off x="5643189" y="2819317"/>
        <a:ext cx="1601728" cy="1376996"/>
      </dsp:txXfrm>
    </dsp:sp>
    <dsp:sp modelId="{A2076C6D-304D-B240-A7ED-E70B2C1E4C25}">
      <dsp:nvSpPr>
        <dsp:cNvPr id="0" name=""/>
        <dsp:cNvSpPr/>
      </dsp:nvSpPr>
      <dsp:spPr>
        <a:xfrm>
          <a:off x="3546001" y="1558616"/>
          <a:ext cx="1948270" cy="1948270"/>
        </a:xfrm>
        <a:prstGeom prst="gear6">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Personally-mediated</a:t>
          </a:r>
          <a:endParaRPr lang="en-US" sz="1600" kern="1200" dirty="0"/>
        </a:p>
      </dsp:txBody>
      <dsp:txXfrm>
        <a:off x="4036484" y="2052063"/>
        <a:ext cx="967304" cy="961376"/>
      </dsp:txXfrm>
    </dsp:sp>
    <dsp:sp modelId="{15B6041E-9CA3-2B44-9F0D-52AD3E200A2C}">
      <dsp:nvSpPr>
        <dsp:cNvPr id="0" name=""/>
        <dsp:cNvSpPr/>
      </dsp:nvSpPr>
      <dsp:spPr>
        <a:xfrm rot="20700000">
          <a:off x="4637231" y="214508"/>
          <a:ext cx="1908907" cy="1908907"/>
        </a:xfrm>
        <a:prstGeom prst="gear6">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Internalized</a:t>
          </a:r>
          <a:endParaRPr lang="en-US" sz="1600" kern="1200" dirty="0"/>
        </a:p>
      </dsp:txBody>
      <dsp:txXfrm rot="-20700000">
        <a:off x="5055910" y="633188"/>
        <a:ext cx="1071548" cy="1071548"/>
      </dsp:txXfrm>
    </dsp:sp>
    <dsp:sp modelId="{81216958-03F5-2E4B-9C24-F05AA767A471}">
      <dsp:nvSpPr>
        <dsp:cNvPr id="0" name=""/>
        <dsp:cNvSpPr/>
      </dsp:nvSpPr>
      <dsp:spPr>
        <a:xfrm>
          <a:off x="4906125" y="1783291"/>
          <a:ext cx="3428956" cy="3428956"/>
        </a:xfrm>
        <a:prstGeom prst="circularArrow">
          <a:avLst>
            <a:gd name="adj1" fmla="val 4688"/>
            <a:gd name="adj2" fmla="val 299029"/>
            <a:gd name="adj3" fmla="val 2530250"/>
            <a:gd name="adj4" fmla="val 15831264"/>
            <a:gd name="adj5" fmla="val 5469"/>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00A1D3FD-11EA-5A42-95B1-BB5B594961CF}">
      <dsp:nvSpPr>
        <dsp:cNvPr id="0" name=""/>
        <dsp:cNvSpPr/>
      </dsp:nvSpPr>
      <dsp:spPr>
        <a:xfrm>
          <a:off x="3200965" y="1124635"/>
          <a:ext cx="2491351" cy="2491351"/>
        </a:xfrm>
        <a:prstGeom prst="leftCircularArrow">
          <a:avLst>
            <a:gd name="adj1" fmla="val 6452"/>
            <a:gd name="adj2" fmla="val 429999"/>
            <a:gd name="adj3" fmla="val 10489124"/>
            <a:gd name="adj4" fmla="val 14837806"/>
            <a:gd name="adj5" fmla="val 7527"/>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A28A554B-BC0B-2147-A59D-EB076326DA8E}">
      <dsp:nvSpPr>
        <dsp:cNvPr id="0" name=""/>
        <dsp:cNvSpPr/>
      </dsp:nvSpPr>
      <dsp:spPr>
        <a:xfrm>
          <a:off x="4195681" y="-206516"/>
          <a:ext cx="2686178" cy="2686178"/>
        </a:xfrm>
        <a:prstGeom prst="circularArrow">
          <a:avLst>
            <a:gd name="adj1" fmla="val 5984"/>
            <a:gd name="adj2" fmla="val 394124"/>
            <a:gd name="adj3" fmla="val 13313824"/>
            <a:gd name="adj4" fmla="val 10508221"/>
            <a:gd name="adj5" fmla="val 6981"/>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1ABCB3-9025-2246-82E9-560B504DFE29}">
      <dsp:nvSpPr>
        <dsp:cNvPr id="0" name=""/>
        <dsp:cNvSpPr/>
      </dsp:nvSpPr>
      <dsp:spPr>
        <a:xfrm>
          <a:off x="5104617" y="2191804"/>
          <a:ext cx="2678872" cy="2678872"/>
        </a:xfrm>
        <a:prstGeom prst="gear9">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Institutional</a:t>
          </a:r>
          <a:endParaRPr lang="en-US" sz="1600" kern="1200" dirty="0"/>
        </a:p>
      </dsp:txBody>
      <dsp:txXfrm>
        <a:off x="5643189" y="2819317"/>
        <a:ext cx="1601728" cy="1376996"/>
      </dsp:txXfrm>
    </dsp:sp>
    <dsp:sp modelId="{A2076C6D-304D-B240-A7ED-E70B2C1E4C25}">
      <dsp:nvSpPr>
        <dsp:cNvPr id="0" name=""/>
        <dsp:cNvSpPr/>
      </dsp:nvSpPr>
      <dsp:spPr>
        <a:xfrm>
          <a:off x="3546001" y="1558616"/>
          <a:ext cx="1948270" cy="1948270"/>
        </a:xfrm>
        <a:prstGeom prst="gear6">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Personally-mediated</a:t>
          </a:r>
          <a:endParaRPr lang="en-US" sz="1600" kern="1200" dirty="0"/>
        </a:p>
      </dsp:txBody>
      <dsp:txXfrm>
        <a:off x="4036484" y="2052063"/>
        <a:ext cx="967304" cy="961376"/>
      </dsp:txXfrm>
    </dsp:sp>
    <dsp:sp modelId="{15B6041E-9CA3-2B44-9F0D-52AD3E200A2C}">
      <dsp:nvSpPr>
        <dsp:cNvPr id="0" name=""/>
        <dsp:cNvSpPr/>
      </dsp:nvSpPr>
      <dsp:spPr>
        <a:xfrm rot="20700000">
          <a:off x="4637231" y="214508"/>
          <a:ext cx="1908907" cy="1908907"/>
        </a:xfrm>
        <a:prstGeom prst="gear6">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Internalized</a:t>
          </a:r>
          <a:endParaRPr lang="en-US" sz="1600" kern="1200" dirty="0"/>
        </a:p>
      </dsp:txBody>
      <dsp:txXfrm rot="-20700000">
        <a:off x="5055910" y="633188"/>
        <a:ext cx="1071548" cy="1071548"/>
      </dsp:txXfrm>
    </dsp:sp>
    <dsp:sp modelId="{81216958-03F5-2E4B-9C24-F05AA767A471}">
      <dsp:nvSpPr>
        <dsp:cNvPr id="0" name=""/>
        <dsp:cNvSpPr/>
      </dsp:nvSpPr>
      <dsp:spPr>
        <a:xfrm>
          <a:off x="4906125" y="1783291"/>
          <a:ext cx="3428956" cy="3428956"/>
        </a:xfrm>
        <a:prstGeom prst="circularArrow">
          <a:avLst>
            <a:gd name="adj1" fmla="val 4688"/>
            <a:gd name="adj2" fmla="val 299029"/>
            <a:gd name="adj3" fmla="val 2530250"/>
            <a:gd name="adj4" fmla="val 15831264"/>
            <a:gd name="adj5" fmla="val 5469"/>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00A1D3FD-11EA-5A42-95B1-BB5B594961CF}">
      <dsp:nvSpPr>
        <dsp:cNvPr id="0" name=""/>
        <dsp:cNvSpPr/>
      </dsp:nvSpPr>
      <dsp:spPr>
        <a:xfrm>
          <a:off x="3200965" y="1124635"/>
          <a:ext cx="2491351" cy="2491351"/>
        </a:xfrm>
        <a:prstGeom prst="leftCircularArrow">
          <a:avLst>
            <a:gd name="adj1" fmla="val 6452"/>
            <a:gd name="adj2" fmla="val 429999"/>
            <a:gd name="adj3" fmla="val 10489124"/>
            <a:gd name="adj4" fmla="val 14837806"/>
            <a:gd name="adj5" fmla="val 7527"/>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A28A554B-BC0B-2147-A59D-EB076326DA8E}">
      <dsp:nvSpPr>
        <dsp:cNvPr id="0" name=""/>
        <dsp:cNvSpPr/>
      </dsp:nvSpPr>
      <dsp:spPr>
        <a:xfrm>
          <a:off x="4195681" y="-206516"/>
          <a:ext cx="2686178" cy="2686178"/>
        </a:xfrm>
        <a:prstGeom prst="circularArrow">
          <a:avLst>
            <a:gd name="adj1" fmla="val 5984"/>
            <a:gd name="adj2" fmla="val 394124"/>
            <a:gd name="adj3" fmla="val 13313824"/>
            <a:gd name="adj4" fmla="val 10508221"/>
            <a:gd name="adj5" fmla="val 6981"/>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EC9EC2-019A-4DCC-B4EB-018161855566}" type="datetimeFigureOut">
              <a:rPr lang="en-US" smtClean="0"/>
              <a:t>10/2/2018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5D23BD-2F67-4DC6-8F2B-B86650A05A57}" type="slidenum">
              <a:rPr lang="en-US" smtClean="0"/>
              <a:t>‹#›</a:t>
            </a:fld>
            <a:endParaRPr lang="en-US"/>
          </a:p>
        </p:txBody>
      </p:sp>
    </p:spTree>
    <p:extLst>
      <p:ext uri="{BB962C8B-B14F-4D97-AF65-F5344CB8AC3E}">
        <p14:creationId xmlns:p14="http://schemas.microsoft.com/office/powerpoint/2010/main" val="9584073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As an introduction to racism and health, we hope to demonstrate the impact that racism has on health and wellbeing, as well as on access to quality healthcare. The lecture will be followed by a small group discussion based on real cases. </a:t>
            </a:r>
          </a:p>
        </p:txBody>
      </p:sp>
      <p:sp>
        <p:nvSpPr>
          <p:cNvPr id="4" name="Slide Number Placeholder 3"/>
          <p:cNvSpPr>
            <a:spLocks noGrp="1"/>
          </p:cNvSpPr>
          <p:nvPr>
            <p:ph type="sldNum" sz="quarter" idx="10"/>
          </p:nvPr>
        </p:nvSpPr>
        <p:spPr/>
        <p:txBody>
          <a:bodyPr/>
          <a:lstStyle/>
          <a:p>
            <a:fld id="{E75D23BD-2F67-4DC6-8F2B-B86650A05A57}" type="slidenum">
              <a:rPr lang="en-US" smtClean="0"/>
              <a:t>1</a:t>
            </a:fld>
            <a:endParaRPr lang="en-US"/>
          </a:p>
        </p:txBody>
      </p:sp>
    </p:spTree>
    <p:extLst>
      <p:ext uri="{BB962C8B-B14F-4D97-AF65-F5344CB8AC3E}">
        <p14:creationId xmlns:p14="http://schemas.microsoft.com/office/powerpoint/2010/main" val="18624909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Anthropologist William V Ripley attempted to categorize Whites into a number of sub-races. This was later used to justify lower-status jobs for “off-white” races and later influenced the Holocaust. </a:t>
            </a:r>
          </a:p>
          <a:p>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10</a:t>
            </a:fld>
            <a:endParaRPr lang="en-US"/>
          </a:p>
        </p:txBody>
      </p:sp>
    </p:spTree>
    <p:extLst>
      <p:ext uri="{BB962C8B-B14F-4D97-AF65-F5344CB8AC3E}">
        <p14:creationId xmlns:p14="http://schemas.microsoft.com/office/powerpoint/2010/main" val="32892257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Tuskegee syphilis study followed the natural history of syphilis in poor Black sharecroppers. The participants in the study were not purposely infected with syphilis, but they were not told of the diagnosis and never treated, even after penicillin became available. </a:t>
            </a:r>
          </a:p>
          <a:p>
            <a:r>
              <a:rPr lang="en-US" sz="1200" kern="1200" dirty="0" smtClean="0">
                <a:solidFill>
                  <a:schemeClr val="tx1"/>
                </a:solidFill>
                <a:effectLst/>
                <a:latin typeface="+mn-lt"/>
                <a:ea typeface="+mn-ea"/>
                <a:cs typeface="+mn-cs"/>
              </a:rPr>
              <a:t>Once the public gained knowledge of the study in the 1970s, it cause a public outcry and helped to ensure protections for study participants. </a:t>
            </a:r>
          </a:p>
          <a:p>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11</a:t>
            </a:fld>
            <a:endParaRPr lang="en-US"/>
          </a:p>
        </p:txBody>
      </p:sp>
    </p:spTree>
    <p:extLst>
      <p:ext uri="{BB962C8B-B14F-4D97-AF65-F5344CB8AC3E}">
        <p14:creationId xmlns:p14="http://schemas.microsoft.com/office/powerpoint/2010/main" val="10024923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Despite calls for an end to race-based thinking in science and politics after World War II, Jim Crow laws—those shaping segregation—persisted in the United States. This becomes increasingly difficult to justify as the Unites States emerges as a world leader. This allowed for conversations around civil rights legislation in the 1950s and 1960s. </a:t>
            </a:r>
          </a:p>
        </p:txBody>
      </p:sp>
      <p:sp>
        <p:nvSpPr>
          <p:cNvPr id="4" name="Slide Number Placeholder 3"/>
          <p:cNvSpPr>
            <a:spLocks noGrp="1"/>
          </p:cNvSpPr>
          <p:nvPr>
            <p:ph type="sldNum" sz="quarter" idx="10"/>
          </p:nvPr>
        </p:nvSpPr>
        <p:spPr/>
        <p:txBody>
          <a:bodyPr/>
          <a:lstStyle/>
          <a:p>
            <a:fld id="{E75D23BD-2F67-4DC6-8F2B-B86650A05A57}" type="slidenum">
              <a:rPr lang="en-US" smtClean="0"/>
              <a:t>12</a:t>
            </a:fld>
            <a:endParaRPr lang="en-US"/>
          </a:p>
        </p:txBody>
      </p:sp>
    </p:spTree>
    <p:extLst>
      <p:ext uri="{BB962C8B-B14F-4D97-AF65-F5344CB8AC3E}">
        <p14:creationId xmlns:p14="http://schemas.microsoft.com/office/powerpoint/2010/main" val="17233943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Books and articles continued to emerge in the 1980s and 1990s that attempted to link differences in outcomes to racial biological differences, despite little evidence to support these claims. </a:t>
            </a:r>
          </a:p>
        </p:txBody>
      </p:sp>
      <p:sp>
        <p:nvSpPr>
          <p:cNvPr id="4" name="Slide Number Placeholder 3"/>
          <p:cNvSpPr>
            <a:spLocks noGrp="1"/>
          </p:cNvSpPr>
          <p:nvPr>
            <p:ph type="sldNum" sz="quarter" idx="10"/>
          </p:nvPr>
        </p:nvSpPr>
        <p:spPr/>
        <p:txBody>
          <a:bodyPr/>
          <a:lstStyle/>
          <a:p>
            <a:fld id="{E75D23BD-2F67-4DC6-8F2B-B86650A05A57}" type="slidenum">
              <a:rPr lang="en-US" smtClean="0"/>
              <a:t>13</a:t>
            </a:fld>
            <a:endParaRPr lang="en-US"/>
          </a:p>
        </p:txBody>
      </p:sp>
    </p:spTree>
    <p:extLst>
      <p:ext uri="{BB962C8B-B14F-4D97-AF65-F5344CB8AC3E}">
        <p14:creationId xmlns:p14="http://schemas.microsoft.com/office/powerpoint/2010/main" val="32864249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This again assumes a biological or genetic difference that has yet to be defined.</a:t>
            </a:r>
          </a:p>
          <a:p>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14</a:t>
            </a:fld>
            <a:endParaRPr lang="en-US"/>
          </a:p>
        </p:txBody>
      </p:sp>
    </p:spTree>
    <p:extLst>
      <p:ext uri="{BB962C8B-B14F-4D97-AF65-F5344CB8AC3E}">
        <p14:creationId xmlns:p14="http://schemas.microsoft.com/office/powerpoint/2010/main" val="40256646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Here, it is helpful to review the history of your institution’s location with respect to race relations. We discussed the history of the 1967 Newark Rebellion and the resulting agreement for the construction of our medical school in Newark. </a:t>
            </a:r>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15</a:t>
            </a:fld>
            <a:endParaRPr lang="en-US"/>
          </a:p>
        </p:txBody>
      </p:sp>
    </p:spTree>
    <p:extLst>
      <p:ext uri="{BB962C8B-B14F-4D97-AF65-F5344CB8AC3E}">
        <p14:creationId xmlns:p14="http://schemas.microsoft.com/office/powerpoint/2010/main" val="31736400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tx1"/>
                </a:solidFill>
                <a:effectLst/>
                <a:latin typeface="+mn-lt"/>
                <a:ea typeface="+mn-ea"/>
                <a:cs typeface="+mn-cs"/>
              </a:rPr>
              <a:t>Camara</a:t>
            </a:r>
            <a:r>
              <a:rPr lang="en-US" sz="1200" kern="1200" dirty="0" smtClean="0">
                <a:solidFill>
                  <a:schemeClr val="tx1"/>
                </a:solidFill>
                <a:effectLst/>
                <a:latin typeface="+mn-lt"/>
                <a:ea typeface="+mn-ea"/>
                <a:cs typeface="+mn-cs"/>
              </a:rPr>
              <a:t> Jones has described the 3 levels of racism, which are intrinsically interrelated, and which all have unique impacts on health. </a:t>
            </a:r>
          </a:p>
          <a:p>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16</a:t>
            </a:fld>
            <a:endParaRPr lang="en-US"/>
          </a:p>
        </p:txBody>
      </p:sp>
    </p:spTree>
    <p:extLst>
      <p:ext uri="{BB962C8B-B14F-4D97-AF65-F5344CB8AC3E}">
        <p14:creationId xmlns:p14="http://schemas.microsoft.com/office/powerpoint/2010/main" val="38225123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Institutional racism can often be invisible, and on paper may in fact appear to be colorblind. </a:t>
            </a:r>
          </a:p>
          <a:p>
            <a:r>
              <a:rPr lang="en-US" sz="1200" kern="1200" dirty="0" smtClean="0">
                <a:solidFill>
                  <a:schemeClr val="tx1"/>
                </a:solidFill>
                <a:effectLst/>
                <a:latin typeface="+mn-lt"/>
                <a:ea typeface="+mn-ea"/>
                <a:cs typeface="+mn-cs"/>
              </a:rPr>
              <a:t>However, it is often based on the long-standing beliefs and unconscious bias that we have developed as a society that devalue a racial group. </a:t>
            </a:r>
          </a:p>
          <a:p>
            <a:r>
              <a:rPr lang="en-US" sz="1200" kern="1200" dirty="0" smtClean="0">
                <a:solidFill>
                  <a:schemeClr val="tx1"/>
                </a:solidFill>
                <a:effectLst/>
                <a:latin typeface="+mn-lt"/>
                <a:ea typeface="+mn-ea"/>
                <a:cs typeface="+mn-cs"/>
              </a:rPr>
              <a:t>It may be passive, and present as inaction in the face of need.</a:t>
            </a:r>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17</a:t>
            </a:fld>
            <a:endParaRPr lang="en-US"/>
          </a:p>
        </p:txBody>
      </p:sp>
    </p:spTree>
    <p:extLst>
      <p:ext uri="{BB962C8B-B14F-4D97-AF65-F5344CB8AC3E}">
        <p14:creationId xmlns:p14="http://schemas.microsoft.com/office/powerpoint/2010/main" val="27717088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tx1"/>
                </a:solidFill>
                <a:effectLst/>
                <a:latin typeface="+mn-lt"/>
                <a:ea typeface="+mn-ea"/>
                <a:cs typeface="+mn-cs"/>
              </a:rPr>
              <a:t>Camara</a:t>
            </a:r>
            <a:r>
              <a:rPr lang="en-US" sz="1200" kern="1200" dirty="0" smtClean="0">
                <a:solidFill>
                  <a:schemeClr val="tx1"/>
                </a:solidFill>
                <a:effectLst/>
                <a:latin typeface="+mn-lt"/>
                <a:ea typeface="+mn-ea"/>
                <a:cs typeface="+mn-cs"/>
              </a:rPr>
              <a:t> Jones uses the analogy of her garden to describe institutional racism. Consider 2 plant boxes, one with dry, rocky soil, and one with new, fertile soil from the hardware store. </a:t>
            </a:r>
          </a:p>
          <a:p>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19</a:t>
            </a:fld>
            <a:endParaRPr lang="en-US"/>
          </a:p>
        </p:txBody>
      </p:sp>
    </p:spTree>
    <p:extLst>
      <p:ext uri="{BB962C8B-B14F-4D97-AF65-F5344CB8AC3E}">
        <p14:creationId xmlns:p14="http://schemas.microsoft.com/office/powerpoint/2010/main" val="3903191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gardener has 2 seed packets of the same variety, but they have different flower colors. The historical insult in this case is that the gardener prefers red to pink, and so decides to plant the red seeds in the more fertile soil. </a:t>
            </a:r>
          </a:p>
          <a:p>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20</a:t>
            </a:fld>
            <a:endParaRPr lang="en-US"/>
          </a:p>
        </p:txBody>
      </p:sp>
    </p:spTree>
    <p:extLst>
      <p:ext uri="{BB962C8B-B14F-4D97-AF65-F5344CB8AC3E}">
        <p14:creationId xmlns:p14="http://schemas.microsoft.com/office/powerpoint/2010/main" val="40921524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This transformation has been inspired by a recognition among many physicians and health systems that the </a:t>
            </a:r>
            <a:r>
              <a:rPr lang="en-US" sz="1200" i="1" kern="1200" dirty="0" smtClean="0">
                <a:solidFill>
                  <a:schemeClr val="tx1"/>
                </a:solidFill>
                <a:effectLst/>
                <a:latin typeface="+mn-lt"/>
                <a:ea typeface="+mn-ea"/>
                <a:cs typeface="+mn-cs"/>
              </a:rPr>
              <a:t>social</a:t>
            </a:r>
            <a:r>
              <a:rPr lang="en-US" sz="1200" kern="1200" dirty="0" smtClean="0">
                <a:solidFill>
                  <a:schemeClr val="tx1"/>
                </a:solidFill>
                <a:effectLst/>
                <a:latin typeface="+mn-lt"/>
                <a:ea typeface="+mn-ea"/>
                <a:cs typeface="+mn-cs"/>
              </a:rPr>
              <a:t> aspects of the lives of patients and communities have much greater influence on wellness than heritable genetic factors or access to healthcare itself. This is a critical health equity topic as we strive to provide more equitable care to populations vulnerable to bias and discrimination.  </a:t>
            </a:r>
          </a:p>
          <a:p>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2</a:t>
            </a:fld>
            <a:endParaRPr lang="en-US"/>
          </a:p>
        </p:txBody>
      </p:sp>
    </p:spTree>
    <p:extLst>
      <p:ext uri="{BB962C8B-B14F-4D97-AF65-F5344CB8AC3E}">
        <p14:creationId xmlns:p14="http://schemas.microsoft.com/office/powerpoint/2010/main" val="20313291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Unsurprisingly, the red flowers grow to be more prosperous because of their unearned advantage</a:t>
            </a:r>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21</a:t>
            </a:fld>
            <a:endParaRPr lang="en-US"/>
          </a:p>
        </p:txBody>
      </p:sp>
    </p:spTree>
    <p:extLst>
      <p:ext uri="{BB962C8B-B14F-4D97-AF65-F5344CB8AC3E}">
        <p14:creationId xmlns:p14="http://schemas.microsoft.com/office/powerpoint/2010/main" val="41161362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At the end of the season, the flowers will go to seed and new flowers will emerge the next spring. The structural barriers that keep the pink flowers from prospering, persist season after season, generation after generation. </a:t>
            </a:r>
          </a:p>
          <a:p>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22</a:t>
            </a:fld>
            <a:endParaRPr lang="en-US"/>
          </a:p>
        </p:txBody>
      </p:sp>
    </p:spTree>
    <p:extLst>
      <p:ext uri="{BB962C8B-B14F-4D97-AF65-F5344CB8AC3E}">
        <p14:creationId xmlns:p14="http://schemas.microsoft.com/office/powerpoint/2010/main" val="40910675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 few years later, the gardener, who perhaps forgot about the original advantage given to the red flowers, thinks that the pink flowers are somehow biologically different as an explanation for the difference between the 2 boxes.</a:t>
            </a:r>
          </a:p>
          <a:p>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23</a:t>
            </a:fld>
            <a:endParaRPr lang="en-US"/>
          </a:p>
        </p:txBody>
      </p:sp>
    </p:spTree>
    <p:extLst>
      <p:ext uri="{BB962C8B-B14F-4D97-AF65-F5344CB8AC3E}">
        <p14:creationId xmlns:p14="http://schemas.microsoft.com/office/powerpoint/2010/main" val="6381769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Because the gardener has failed to provide fertilizer and more sunlight for the pink flowers, her inaction in the face of need has perpetuated this inequity.</a:t>
            </a:r>
          </a:p>
          <a:p>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24</a:t>
            </a:fld>
            <a:endParaRPr lang="en-US"/>
          </a:p>
        </p:txBody>
      </p:sp>
    </p:spTree>
    <p:extLst>
      <p:ext uri="{BB962C8B-B14F-4D97-AF65-F5344CB8AC3E}">
        <p14:creationId xmlns:p14="http://schemas.microsoft.com/office/powerpoint/2010/main" val="39677200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This is an opportunity for the audiences to brainstorm about possible effects. </a:t>
            </a:r>
          </a:p>
          <a:p>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26</a:t>
            </a:fld>
            <a:endParaRPr lang="en-US"/>
          </a:p>
        </p:txBody>
      </p:sp>
    </p:spTree>
    <p:extLst>
      <p:ext uri="{BB962C8B-B14F-4D97-AF65-F5344CB8AC3E}">
        <p14:creationId xmlns:p14="http://schemas.microsoft.com/office/powerpoint/2010/main" val="16828736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Institutional racism is defined as the differential access to goods, services, and opportunities of society by race. With respect medicine, we can view institutional racism as a strong influencer of the social determinants of health.</a:t>
            </a:r>
          </a:p>
          <a:p>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27</a:t>
            </a:fld>
            <a:endParaRPr lang="en-US"/>
          </a:p>
        </p:txBody>
      </p:sp>
    </p:spTree>
    <p:extLst>
      <p:ext uri="{BB962C8B-B14F-4D97-AF65-F5344CB8AC3E}">
        <p14:creationId xmlns:p14="http://schemas.microsoft.com/office/powerpoint/2010/main" val="9970257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addition, institutional racism can compromise access to quality healthcare.</a:t>
            </a:r>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28</a:t>
            </a:fld>
            <a:endParaRPr lang="en-US"/>
          </a:p>
        </p:txBody>
      </p:sp>
    </p:spTree>
    <p:extLst>
      <p:ext uri="{BB962C8B-B14F-4D97-AF65-F5344CB8AC3E}">
        <p14:creationId xmlns:p14="http://schemas.microsoft.com/office/powerpoint/2010/main" val="380395191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Here, we take a minute to review an example of inaction in the face of need as a form of institutional racism. </a:t>
            </a:r>
          </a:p>
          <a:p>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29</a:t>
            </a:fld>
            <a:endParaRPr lang="en-US"/>
          </a:p>
        </p:txBody>
      </p:sp>
    </p:spTree>
    <p:extLst>
      <p:ext uri="{BB962C8B-B14F-4D97-AF65-F5344CB8AC3E}">
        <p14:creationId xmlns:p14="http://schemas.microsoft.com/office/powerpoint/2010/main" val="42463528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The burden of many diseases is dramatically higher in AI/AN populations. </a:t>
            </a:r>
          </a:p>
          <a:p>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30</a:t>
            </a:fld>
            <a:endParaRPr lang="en-US"/>
          </a:p>
        </p:txBody>
      </p:sp>
    </p:spTree>
    <p:extLst>
      <p:ext uri="{BB962C8B-B14F-4D97-AF65-F5344CB8AC3E}">
        <p14:creationId xmlns:p14="http://schemas.microsoft.com/office/powerpoint/2010/main" val="34926745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Underfunded health systems can contribute to lower access and lower quality care. </a:t>
            </a:r>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32</a:t>
            </a:fld>
            <a:endParaRPr lang="en-US"/>
          </a:p>
        </p:txBody>
      </p:sp>
    </p:spTree>
    <p:extLst>
      <p:ext uri="{BB962C8B-B14F-4D97-AF65-F5344CB8AC3E}">
        <p14:creationId xmlns:p14="http://schemas.microsoft.com/office/powerpoint/2010/main" val="36926811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Our learning objectives aim to give you a brief historical context of the meaning of race in the United States and to describe the different levels of racism—from internalized to personally-mediated to institutional. We will also review a few tools that can be helpful in mitigating bias in clinical encounters. </a:t>
            </a:r>
          </a:p>
          <a:p>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3</a:t>
            </a:fld>
            <a:endParaRPr lang="en-US"/>
          </a:p>
        </p:txBody>
      </p:sp>
    </p:spTree>
    <p:extLst>
      <p:ext uri="{BB962C8B-B14F-4D97-AF65-F5344CB8AC3E}">
        <p14:creationId xmlns:p14="http://schemas.microsoft.com/office/powerpoint/2010/main" val="297963858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When the response does not match the need, this is inherently irrational. </a:t>
            </a:r>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33</a:t>
            </a:fld>
            <a:endParaRPr lang="en-US"/>
          </a:p>
        </p:txBody>
      </p:sp>
    </p:spTree>
    <p:extLst>
      <p:ext uri="{BB962C8B-B14F-4D97-AF65-F5344CB8AC3E}">
        <p14:creationId xmlns:p14="http://schemas.microsoft.com/office/powerpoint/2010/main" val="8423144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Police killings of unarmed black</a:t>
            </a:r>
            <a:r>
              <a:rPr lang="en-US" b="0" baseline="0" dirty="0" smtClean="0"/>
              <a:t> men is a public health issue that has spillover effects on the general population. </a:t>
            </a:r>
          </a:p>
          <a:p>
            <a:r>
              <a:rPr lang="en-US" sz="1200" b="0" i="0" u="none" strike="noStrike" kern="1200" baseline="0" dirty="0" smtClean="0">
                <a:solidFill>
                  <a:schemeClr val="tx1"/>
                </a:solidFill>
                <a:latin typeface="+mn-lt"/>
                <a:ea typeface="+mn-ea"/>
                <a:cs typeface="+mn-cs"/>
              </a:rPr>
              <a:t>The largest effects on mental health occurred in the 1–2 months after exposure, with no significant effects estimated for respondents interviewed before police killings (falsification test). Mental health impacts were not observed among white respondents and resulted only from police killings of unarmed black Americans (not unarmed white Americans or armed black Americans). </a:t>
            </a:r>
          </a:p>
          <a:p>
            <a:r>
              <a:rPr lang="en-US" b="0" baseline="0" dirty="0" smtClean="0"/>
              <a:t>To </a:t>
            </a:r>
            <a:r>
              <a:rPr lang="en-US" b="0" baseline="0" dirty="0" smtClean="0"/>
              <a:t>compare the effect on mental health days: diabetes </a:t>
            </a:r>
            <a:r>
              <a:rPr lang="en-US" b="0" dirty="0" smtClean="0"/>
              <a:t>may be </a:t>
            </a:r>
            <a:r>
              <a:rPr lang="en-US" b="0" dirty="0" smtClean="0"/>
              <a:t>responsible </a:t>
            </a:r>
            <a:r>
              <a:rPr lang="en-US" b="0" dirty="0" smtClean="0"/>
              <a:t>for an additional 75 million poor mental health days among black Americans,</a:t>
            </a:r>
            <a:r>
              <a:rPr lang="en-US" b="0" baseline="0" dirty="0" smtClean="0"/>
              <a:t> making the effect of police killings having nearly as profound an effect as a common chronic and sometimes debilitating illness. </a:t>
            </a:r>
            <a:endParaRPr lang="en-US" b="0" dirty="0" smtClean="0"/>
          </a:p>
          <a:p>
            <a:endParaRPr lang="en-US" b="0" dirty="0"/>
          </a:p>
        </p:txBody>
      </p:sp>
      <p:sp>
        <p:nvSpPr>
          <p:cNvPr id="4" name="Slide Number Placeholder 3"/>
          <p:cNvSpPr>
            <a:spLocks noGrp="1"/>
          </p:cNvSpPr>
          <p:nvPr>
            <p:ph type="sldNum" sz="quarter" idx="10"/>
          </p:nvPr>
        </p:nvSpPr>
        <p:spPr/>
        <p:txBody>
          <a:bodyPr/>
          <a:lstStyle/>
          <a:p>
            <a:fld id="{E75D23BD-2F67-4DC6-8F2B-B86650A05A57}" type="slidenum">
              <a:rPr lang="en-US" smtClean="0"/>
              <a:t>34</a:t>
            </a:fld>
            <a:endParaRPr lang="en-US"/>
          </a:p>
        </p:txBody>
      </p:sp>
    </p:spTree>
    <p:extLst>
      <p:ext uri="{BB962C8B-B14F-4D97-AF65-F5344CB8AC3E}">
        <p14:creationId xmlns:p14="http://schemas.microsoft.com/office/powerpoint/2010/main" val="104800442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Why do we spend so much time on institutional</a:t>
            </a:r>
            <a:r>
              <a:rPr lang="en-US" sz="1200" kern="1200" baseline="0" dirty="0" smtClean="0">
                <a:solidFill>
                  <a:schemeClr val="tx1"/>
                </a:solidFill>
                <a:effectLst/>
                <a:latin typeface="+mn-lt"/>
                <a:ea typeface="+mn-ea"/>
                <a:cs typeface="+mn-cs"/>
              </a:rPr>
              <a:t> racism? Because institutions and policies can be frequently internalized as beliefs and unconscious bias– and can contribute greatly to both personally-medicated and internalized racism. We are going to explore these further.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35</a:t>
            </a:fld>
            <a:endParaRPr lang="en-US"/>
          </a:p>
        </p:txBody>
      </p:sp>
    </p:spTree>
    <p:extLst>
      <p:ext uri="{BB962C8B-B14F-4D97-AF65-F5344CB8AC3E}">
        <p14:creationId xmlns:p14="http://schemas.microsoft.com/office/powerpoint/2010/main" val="163929050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Importantly, personally mediated racism can be overt, but it is more commonly unintentional and based on unconscious bias. Our attitudes and actions are influenced by unconscious bias, and can lead to discrimination, despite our best intentions.</a:t>
            </a:r>
          </a:p>
          <a:p>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36</a:t>
            </a:fld>
            <a:endParaRPr lang="en-US"/>
          </a:p>
        </p:txBody>
      </p:sp>
    </p:spTree>
    <p:extLst>
      <p:ext uri="{BB962C8B-B14F-4D97-AF65-F5344CB8AC3E}">
        <p14:creationId xmlns:p14="http://schemas.microsoft.com/office/powerpoint/2010/main" val="19273739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This is an opportunity for the audiences to brainstorm about possible effects.</a:t>
            </a:r>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37</a:t>
            </a:fld>
            <a:endParaRPr lang="en-US"/>
          </a:p>
        </p:txBody>
      </p:sp>
    </p:spTree>
    <p:extLst>
      <p:ext uri="{BB962C8B-B14F-4D97-AF65-F5344CB8AC3E}">
        <p14:creationId xmlns:p14="http://schemas.microsoft.com/office/powerpoint/2010/main" val="304192502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In medicine, the consequences are evident in the form of healthcare disparities; as detailed in the Institute of Medicine’s 2003 report </a:t>
            </a:r>
            <a:r>
              <a:rPr lang="en-US" sz="1200" i="1" kern="1200" dirty="0" smtClean="0">
                <a:solidFill>
                  <a:schemeClr val="tx1"/>
                </a:solidFill>
                <a:effectLst/>
                <a:latin typeface="+mn-lt"/>
                <a:ea typeface="+mn-ea"/>
                <a:cs typeface="+mn-cs"/>
              </a:rPr>
              <a:t>Unequal Treatment</a:t>
            </a:r>
            <a:r>
              <a:rPr lang="en-US" sz="1200" kern="1200" dirty="0" smtClean="0">
                <a:solidFill>
                  <a:schemeClr val="tx1"/>
                </a:solidFill>
                <a:effectLst/>
                <a:latin typeface="+mn-lt"/>
                <a:ea typeface="+mn-ea"/>
                <a:cs typeface="+mn-cs"/>
              </a:rPr>
              <a:t>, minority Americans are less likely than whites to receive many effective services across a variety of clinical settings.</a:t>
            </a:r>
          </a:p>
          <a:p>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38</a:t>
            </a:fld>
            <a:endParaRPr lang="en-US"/>
          </a:p>
        </p:txBody>
      </p:sp>
    </p:spTree>
    <p:extLst>
      <p:ext uri="{BB962C8B-B14F-4D97-AF65-F5344CB8AC3E}">
        <p14:creationId xmlns:p14="http://schemas.microsoft.com/office/powerpoint/2010/main" val="306906677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Additionally, there is a growing body of evidence demonstrating that experienced or perceived discrimination among minority groups is associated with poorer health outcomes.</a:t>
            </a:r>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39</a:t>
            </a:fld>
            <a:endParaRPr lang="en-US"/>
          </a:p>
        </p:txBody>
      </p:sp>
    </p:spTree>
    <p:extLst>
      <p:ext uri="{BB962C8B-B14F-4D97-AF65-F5344CB8AC3E}">
        <p14:creationId xmlns:p14="http://schemas.microsoft.com/office/powerpoint/2010/main" val="78975191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In this context, considering historical</a:t>
            </a:r>
            <a:r>
              <a:rPr lang="en-US" sz="1200" kern="1200" baseline="0" dirty="0" smtClean="0">
                <a:solidFill>
                  <a:schemeClr val="tx1"/>
                </a:solidFill>
                <a:effectLst/>
                <a:latin typeface="+mn-lt"/>
                <a:ea typeface="+mn-ea"/>
                <a:cs typeface="+mn-cs"/>
              </a:rPr>
              <a:t> examples like the Tuskegee syphilis study and on-going discrimination in healthcare, </a:t>
            </a:r>
            <a:r>
              <a:rPr lang="en-US" sz="1200" kern="1200" dirty="0" smtClean="0">
                <a:solidFill>
                  <a:schemeClr val="tx1"/>
                </a:solidFill>
                <a:effectLst/>
                <a:latin typeface="+mn-lt"/>
                <a:ea typeface="+mn-ea"/>
                <a:cs typeface="+mn-cs"/>
              </a:rPr>
              <a:t>it is hardly surprising that many African Americans harbor a deep mistrust of healthcare institutions and clinical research. This mistrust was highlighted in a study by </a:t>
            </a:r>
            <a:r>
              <a:rPr lang="en-US" sz="1200" kern="1200" dirty="0" err="1" smtClean="0">
                <a:solidFill>
                  <a:schemeClr val="tx1"/>
                </a:solidFill>
                <a:effectLst/>
                <a:latin typeface="+mn-lt"/>
                <a:ea typeface="+mn-ea"/>
                <a:cs typeface="+mn-cs"/>
              </a:rPr>
              <a:t>Corbie</a:t>
            </a:r>
            <a:r>
              <a:rPr lang="en-US" sz="1200" kern="1200" dirty="0" smtClean="0">
                <a:solidFill>
                  <a:schemeClr val="tx1"/>
                </a:solidFill>
                <a:effectLst/>
                <a:latin typeface="+mn-lt"/>
                <a:ea typeface="+mn-ea"/>
                <a:cs typeface="+mn-cs"/>
              </a:rPr>
              <a:t>-Smith et al., which showed that African Americans were more likely to believe that physicians prescribe medications as a way or experimenting on people without consent, and that they themselves had been subjected to these experiments.</a:t>
            </a:r>
          </a:p>
          <a:p>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40</a:t>
            </a:fld>
            <a:endParaRPr lang="en-US"/>
          </a:p>
        </p:txBody>
      </p:sp>
    </p:spTree>
    <p:extLst>
      <p:ext uri="{BB962C8B-B14F-4D97-AF65-F5344CB8AC3E}">
        <p14:creationId xmlns:p14="http://schemas.microsoft.com/office/powerpoint/2010/main" val="51284760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Internalized racism is the last level we will discuss, and it also has significant</a:t>
            </a:r>
            <a:r>
              <a:rPr lang="en-US" sz="1200" kern="1200" baseline="0" dirty="0" smtClean="0">
                <a:solidFill>
                  <a:schemeClr val="tx1"/>
                </a:solidFill>
                <a:effectLst/>
                <a:latin typeface="+mn-lt"/>
                <a:ea typeface="+mn-ea"/>
                <a:cs typeface="+mn-cs"/>
              </a:rPr>
              <a:t> effects on health.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41</a:t>
            </a:fld>
            <a:endParaRPr lang="en-US"/>
          </a:p>
        </p:txBody>
      </p:sp>
    </p:spTree>
    <p:extLst>
      <p:ext uri="{BB962C8B-B14F-4D97-AF65-F5344CB8AC3E}">
        <p14:creationId xmlns:p14="http://schemas.microsoft.com/office/powerpoint/2010/main" val="261796530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As the result of</a:t>
            </a:r>
            <a:r>
              <a:rPr lang="en-US" sz="1200" kern="1200" baseline="0" dirty="0" smtClean="0">
                <a:solidFill>
                  <a:schemeClr val="tx1"/>
                </a:solidFill>
                <a:effectLst/>
                <a:latin typeface="+mn-lt"/>
                <a:ea typeface="+mn-ea"/>
                <a:cs typeface="+mn-cs"/>
              </a:rPr>
              <a:t> institutional and personally-medicated racism, i</a:t>
            </a:r>
            <a:r>
              <a:rPr lang="en-US" sz="1200" kern="1200" dirty="0" smtClean="0">
                <a:solidFill>
                  <a:schemeClr val="tx1"/>
                </a:solidFill>
                <a:effectLst/>
                <a:latin typeface="+mn-lt"/>
                <a:ea typeface="+mn-ea"/>
                <a:cs typeface="+mn-cs"/>
              </a:rPr>
              <a:t>nternalized racism is damaging as it results in self-devaluation, resignation, helplessness, and stereotype threat.</a:t>
            </a:r>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42</a:t>
            </a:fld>
            <a:endParaRPr lang="en-US"/>
          </a:p>
        </p:txBody>
      </p:sp>
    </p:spTree>
    <p:extLst>
      <p:ext uri="{BB962C8B-B14F-4D97-AF65-F5344CB8AC3E}">
        <p14:creationId xmlns:p14="http://schemas.microsoft.com/office/powerpoint/2010/main" val="4169793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err="1" smtClean="0">
                <a:solidFill>
                  <a:schemeClr val="tx1"/>
                </a:solidFill>
                <a:effectLst/>
                <a:latin typeface="+mn-lt"/>
                <a:ea typeface="+mn-ea"/>
                <a:cs typeface="+mn-cs"/>
              </a:rPr>
              <a:t>Camara</a:t>
            </a:r>
            <a:r>
              <a:rPr lang="en-US" sz="1200" kern="1200" dirty="0" smtClean="0">
                <a:solidFill>
                  <a:schemeClr val="tx1"/>
                </a:solidFill>
                <a:effectLst/>
                <a:latin typeface="+mn-lt"/>
                <a:ea typeface="+mn-ea"/>
                <a:cs typeface="+mn-cs"/>
              </a:rPr>
              <a:t> Jones, a leading physician advocate and public health researcher, outlines in her article what social science research has shown us, that race as a social construction. </a:t>
            </a:r>
          </a:p>
          <a:p>
            <a:r>
              <a:rPr lang="en-US" sz="1200" kern="1200" dirty="0" smtClean="0">
                <a:solidFill>
                  <a:schemeClr val="tx1"/>
                </a:solidFill>
                <a:effectLst/>
                <a:latin typeface="+mn-lt"/>
                <a:ea typeface="+mn-ea"/>
                <a:cs typeface="+mn-cs"/>
              </a:rPr>
              <a:t>However, as we will see, science and medicine have frequently tried to use race as a proxy for biology and genetics. </a:t>
            </a:r>
          </a:p>
          <a:p>
            <a:r>
              <a:rPr lang="en-US" dirty="0" smtClean="0"/>
              <a:t>Racism results</a:t>
            </a:r>
            <a:r>
              <a:rPr lang="en-US" baseline="0" dirty="0" smtClean="0"/>
              <a:t> when we use race as a basis of structuring opportunity and assigning value</a:t>
            </a:r>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4</a:t>
            </a:fld>
            <a:endParaRPr lang="en-US"/>
          </a:p>
        </p:txBody>
      </p:sp>
    </p:spTree>
    <p:extLst>
      <p:ext uri="{BB962C8B-B14F-4D97-AF65-F5344CB8AC3E}">
        <p14:creationId xmlns:p14="http://schemas.microsoft.com/office/powerpoint/2010/main" val="346820127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Stereotype threat was first described in the psychology literature, where eliciting negative stereotypes in study participants led to stress and anxiety that resulted in lower test performance (for example, a math test given to women participants). </a:t>
            </a:r>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43</a:t>
            </a:fld>
            <a:endParaRPr lang="en-US"/>
          </a:p>
        </p:txBody>
      </p:sp>
    </p:spTree>
    <p:extLst>
      <p:ext uri="{BB962C8B-B14F-4D97-AF65-F5344CB8AC3E}">
        <p14:creationId xmlns:p14="http://schemas.microsoft.com/office/powerpoint/2010/main" val="347671608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This slide gives an overview of the strategies discussed in the following slides. </a:t>
            </a:r>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44</a:t>
            </a:fld>
            <a:endParaRPr lang="en-US"/>
          </a:p>
        </p:txBody>
      </p:sp>
    </p:spTree>
    <p:extLst>
      <p:ext uri="{BB962C8B-B14F-4D97-AF65-F5344CB8AC3E}">
        <p14:creationId xmlns:p14="http://schemas.microsoft.com/office/powerpoint/2010/main" val="269813377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Recently, we have seen social movements emerge in response to the deaths of unarmed black men by the police. WhiteCoats4BlackLives is a movement created by medical students. This movement also acknowledges the tens of thousands of lives lost each year to healthcare disparities and calls to action to eliminate racial bias in medicine. </a:t>
            </a:r>
          </a:p>
          <a:p>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45</a:t>
            </a:fld>
            <a:endParaRPr lang="en-US"/>
          </a:p>
        </p:txBody>
      </p:sp>
    </p:spTree>
    <p:extLst>
      <p:ext uri="{BB962C8B-B14F-4D97-AF65-F5344CB8AC3E}">
        <p14:creationId xmlns:p14="http://schemas.microsoft.com/office/powerpoint/2010/main" val="325722995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Seeing the situation through the patient’s perspective reduces the chance of basing treatment decisions on stereotypes and unconscious bias. It helps to establish a partnership of respect, and sets the stage for shared decision-making, patient engagement, and self-efficacy. A more complete understanding of the larger competing priorities and barriers to wellness can help physicians avoid blaming patients for perceived flaws that lead to incomplete adherence to management plans.</a:t>
            </a:r>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46</a:t>
            </a:fld>
            <a:endParaRPr lang="en-US"/>
          </a:p>
        </p:txBody>
      </p:sp>
    </p:spTree>
    <p:extLst>
      <p:ext uri="{BB962C8B-B14F-4D97-AF65-F5344CB8AC3E}">
        <p14:creationId xmlns:p14="http://schemas.microsoft.com/office/powerpoint/2010/main" val="344382849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Learning about racism has also been shown to enhance physicians’ commitment to health equity. Furthermore, understanding the obstacles that our colleagues face may contribute to placing a high value on diversity in the workforce, maximize teamwork with diverse members of the patient care team, and support and empower our colleagues and ourselves when faced with micro-aggressions or overt bias</a:t>
            </a:r>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47</a:t>
            </a:fld>
            <a:endParaRPr lang="en-US"/>
          </a:p>
        </p:txBody>
      </p:sp>
    </p:spTree>
    <p:extLst>
      <p:ext uri="{BB962C8B-B14F-4D97-AF65-F5344CB8AC3E}">
        <p14:creationId xmlns:p14="http://schemas.microsoft.com/office/powerpoint/2010/main" val="24372535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Based on a prior lecture on unconscious bias, this is a reminder of the key messages on how to mitigate it. It focuses on acknowledgement and awareness, knowing when you need to shift from fast and automatic thinking to a slower reasoning process, and feeling engaged in the meaningful work we do for our patients. It also means engaging with and empowering</a:t>
            </a:r>
            <a:r>
              <a:rPr lang="en-US" sz="1200" kern="1200" baseline="0" dirty="0" smtClean="0">
                <a:solidFill>
                  <a:schemeClr val="tx1"/>
                </a:solidFill>
                <a:effectLst/>
                <a:latin typeface="+mn-lt"/>
                <a:ea typeface="+mn-ea"/>
                <a:cs typeface="+mn-cs"/>
              </a:rPr>
              <a:t> our patients through eliciting the patient’s perspective, negotiating a patient-centered treatment plan, and using motivational interviewing and other tools to enhance patient self-efficacy.</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48</a:t>
            </a:fld>
            <a:endParaRPr lang="en-US"/>
          </a:p>
        </p:txBody>
      </p:sp>
    </p:spTree>
    <p:extLst>
      <p:ext uri="{BB962C8B-B14F-4D97-AF65-F5344CB8AC3E}">
        <p14:creationId xmlns:p14="http://schemas.microsoft.com/office/powerpoint/2010/main" val="148821081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INTERRUPT toolkit is a menu of options that can used to address bias when we see it happening. </a:t>
            </a:r>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49</a:t>
            </a:fld>
            <a:endParaRPr lang="en-US"/>
          </a:p>
        </p:txBody>
      </p:sp>
    </p:spTree>
    <p:extLst>
      <p:ext uri="{BB962C8B-B14F-4D97-AF65-F5344CB8AC3E}">
        <p14:creationId xmlns:p14="http://schemas.microsoft.com/office/powerpoint/2010/main" val="68238058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Inquiring</a:t>
            </a:r>
            <a:r>
              <a:rPr lang="en-US" baseline="0" dirty="0" smtClean="0"/>
              <a:t> by leveraging curiosity is a powerful tool as a student, since you are here to learn. A non-threatening approach can be an effective way to avoid escalation in any work setting. </a:t>
            </a:r>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50</a:t>
            </a:fld>
            <a:endParaRPr lang="en-US"/>
          </a:p>
        </p:txBody>
      </p:sp>
    </p:spTree>
    <p:extLst>
      <p:ext uri="{BB962C8B-B14F-4D97-AF65-F5344CB8AC3E}">
        <p14:creationId xmlns:p14="http://schemas.microsoft.com/office/powerpoint/2010/main" val="65938869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Speaking</a:t>
            </a:r>
            <a:r>
              <a:rPr lang="en-US" baseline="0" dirty="0" smtClean="0"/>
              <a:t> from your own experience is a powerful way to convey your needs and concerns.</a:t>
            </a:r>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51</a:t>
            </a:fld>
            <a:endParaRPr lang="en-US"/>
          </a:p>
        </p:txBody>
      </p:sp>
    </p:spTree>
    <p:extLst>
      <p:ext uri="{BB962C8B-B14F-4D97-AF65-F5344CB8AC3E}">
        <p14:creationId xmlns:p14="http://schemas.microsoft.com/office/powerpoint/2010/main" val="12152918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truth, there is clear evidence that race is not a genetic concept; there is as much or more genetic diversity within a racial group as there is between racial groups.</a:t>
            </a:r>
          </a:p>
          <a:p>
            <a:r>
              <a:rPr lang="en-US" sz="1200" kern="1200" dirty="0" smtClean="0">
                <a:solidFill>
                  <a:schemeClr val="tx1"/>
                </a:solidFill>
                <a:effectLst/>
                <a:latin typeface="+mn-lt"/>
                <a:ea typeface="+mn-ea"/>
                <a:cs typeface="+mn-cs"/>
              </a:rPr>
              <a:t>As Dorothy Roberts notes in her TEDMED talk, as a social construction, race has profound impacts on health because of social inequality, and not because of purely biological differences.  </a:t>
            </a:r>
          </a:p>
          <a:p>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5</a:t>
            </a:fld>
            <a:endParaRPr lang="en-US"/>
          </a:p>
        </p:txBody>
      </p:sp>
    </p:spTree>
    <p:extLst>
      <p:ext uri="{BB962C8B-B14F-4D97-AF65-F5344CB8AC3E}">
        <p14:creationId xmlns:p14="http://schemas.microsoft.com/office/powerpoint/2010/main" val="4455345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Over time, many definitions and categorizations of race have emerged, some influenced by science and medicine. Each of these categorizations has served to perpetuate oppression, exploitation, and social inequality. By the 17</a:t>
            </a:r>
            <a:r>
              <a:rPr lang="en-US" sz="1200" kern="1200" baseline="30000" dirty="0" smtClean="0">
                <a:solidFill>
                  <a:schemeClr val="tx1"/>
                </a:solidFill>
                <a:effectLst/>
                <a:latin typeface="+mn-lt"/>
                <a:ea typeface="+mn-ea"/>
                <a:cs typeface="+mn-cs"/>
              </a:rPr>
              <a:t>th</a:t>
            </a:r>
            <a:r>
              <a:rPr lang="en-US" sz="1200" kern="1200" dirty="0" smtClean="0">
                <a:solidFill>
                  <a:schemeClr val="tx1"/>
                </a:solidFill>
                <a:effectLst/>
                <a:latin typeface="+mn-lt"/>
                <a:ea typeface="+mn-ea"/>
                <a:cs typeface="+mn-cs"/>
              </a:rPr>
              <a:t> century, slavery was legally established in the colonies, based on the notion of racial inferiority. This grave historical insult has had profound impacts on our highly race-conscious society today.</a:t>
            </a:r>
          </a:p>
          <a:p>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6</a:t>
            </a:fld>
            <a:endParaRPr lang="en-US"/>
          </a:p>
        </p:txBody>
      </p:sp>
    </p:spTree>
    <p:extLst>
      <p:ext uri="{BB962C8B-B14F-4D97-AF65-F5344CB8AC3E}">
        <p14:creationId xmlns:p14="http://schemas.microsoft.com/office/powerpoint/2010/main" val="23087091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Carl Linnaeus was a leading Swedish botanist and physician of his time who developed modern nomenclature of organisms. </a:t>
            </a:r>
          </a:p>
          <a:p>
            <a:r>
              <a:rPr lang="en-US" sz="1200" kern="1200" dirty="0" smtClean="0">
                <a:solidFill>
                  <a:schemeClr val="tx1"/>
                </a:solidFill>
                <a:effectLst/>
                <a:latin typeface="+mn-lt"/>
                <a:ea typeface="+mn-ea"/>
                <a:cs typeface="+mn-cs"/>
              </a:rPr>
              <a:t>He also developed a taxonomy for humans, describing Europeans with multiple favorable attributes, while describing “Africans, </a:t>
            </a:r>
            <a:r>
              <a:rPr lang="en-US" sz="1200" kern="1200" dirty="0" err="1" smtClean="0">
                <a:solidFill>
                  <a:schemeClr val="tx1"/>
                </a:solidFill>
                <a:effectLst/>
                <a:latin typeface="+mn-lt"/>
                <a:ea typeface="+mn-ea"/>
                <a:cs typeface="+mn-cs"/>
              </a:rPr>
              <a:t>Asiatics</a:t>
            </a:r>
            <a:r>
              <a:rPr lang="en-US" sz="1200" kern="1200" dirty="0" smtClean="0">
                <a:solidFill>
                  <a:schemeClr val="tx1"/>
                </a:solidFill>
                <a:effectLst/>
                <a:latin typeface="+mn-lt"/>
                <a:ea typeface="+mn-ea"/>
                <a:cs typeface="+mn-cs"/>
              </a:rPr>
              <a:t>, and Americans” with unflattering natural tendencies based on the four </a:t>
            </a:r>
            <a:r>
              <a:rPr lang="en-US" sz="1200" kern="1200" dirty="0" err="1" smtClean="0">
                <a:solidFill>
                  <a:schemeClr val="tx1"/>
                </a:solidFill>
                <a:effectLst/>
                <a:latin typeface="+mn-lt"/>
                <a:ea typeface="+mn-ea"/>
                <a:cs typeface="+mn-cs"/>
              </a:rPr>
              <a:t>humours</a:t>
            </a:r>
            <a:r>
              <a:rPr lang="en-US" sz="1200" kern="1200" dirty="0" smtClean="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7</a:t>
            </a:fld>
            <a:endParaRPr lang="en-US"/>
          </a:p>
        </p:txBody>
      </p:sp>
    </p:spTree>
    <p:extLst>
      <p:ext uri="{BB962C8B-B14F-4D97-AF65-F5344CB8AC3E}">
        <p14:creationId xmlns:p14="http://schemas.microsoft.com/office/powerpoint/2010/main" val="608098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American anthropologist and physician Samuel Morton used skull size measurements as a proxy for intelligence, claiming that Caucasians’ larger skulls gave them superiority.</a:t>
            </a:r>
          </a:p>
          <a:p>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8</a:t>
            </a:fld>
            <a:endParaRPr lang="en-US"/>
          </a:p>
        </p:txBody>
      </p:sp>
    </p:spTree>
    <p:extLst>
      <p:ext uri="{BB962C8B-B14F-4D97-AF65-F5344CB8AC3E}">
        <p14:creationId xmlns:p14="http://schemas.microsoft.com/office/powerpoint/2010/main" val="39777118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Policies that successfully forced Native Americans to agree to a land allotment plan used an assessment of heritage based on “Degree of Indian Blood.” This, among other catastrophic historical insults, has led to long-lasting discrimination and health disparities among American Indian/Alaska Natives (AI/AN). </a:t>
            </a:r>
          </a:p>
          <a:p>
            <a:endParaRPr lang="en-US" dirty="0"/>
          </a:p>
        </p:txBody>
      </p:sp>
      <p:sp>
        <p:nvSpPr>
          <p:cNvPr id="4" name="Slide Number Placeholder 3"/>
          <p:cNvSpPr>
            <a:spLocks noGrp="1"/>
          </p:cNvSpPr>
          <p:nvPr>
            <p:ph type="sldNum" sz="quarter" idx="10"/>
          </p:nvPr>
        </p:nvSpPr>
        <p:spPr/>
        <p:txBody>
          <a:bodyPr/>
          <a:lstStyle/>
          <a:p>
            <a:fld id="{E75D23BD-2F67-4DC6-8F2B-B86650A05A57}" type="slidenum">
              <a:rPr lang="en-US" smtClean="0"/>
              <a:t>9</a:t>
            </a:fld>
            <a:endParaRPr lang="en-US"/>
          </a:p>
        </p:txBody>
      </p:sp>
    </p:spTree>
    <p:extLst>
      <p:ext uri="{BB962C8B-B14F-4D97-AF65-F5344CB8AC3E}">
        <p14:creationId xmlns:p14="http://schemas.microsoft.com/office/powerpoint/2010/main" val="116971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7C03458-FFE6-4AED-94EC-F0455A3756AF}" type="datetime1">
              <a:rPr lang="en-US" smtClean="0"/>
              <a:t>10/2/2018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EA00DD-2016-46DD-BB7D-9AF787BF25E8}" type="slidenum">
              <a:rPr lang="en-US" smtClean="0"/>
              <a:t>‹#›</a:t>
            </a:fld>
            <a:endParaRPr lang="en-US"/>
          </a:p>
        </p:txBody>
      </p:sp>
    </p:spTree>
    <p:extLst>
      <p:ext uri="{BB962C8B-B14F-4D97-AF65-F5344CB8AC3E}">
        <p14:creationId xmlns:p14="http://schemas.microsoft.com/office/powerpoint/2010/main" val="1446510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F90802-3764-4769-BF98-9F7033A3084E}" type="datetime1">
              <a:rPr lang="en-US" smtClean="0"/>
              <a:t>10/2/2018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EA00DD-2016-46DD-BB7D-9AF787BF25E8}" type="slidenum">
              <a:rPr lang="en-US" smtClean="0"/>
              <a:t>‹#›</a:t>
            </a:fld>
            <a:endParaRPr lang="en-US"/>
          </a:p>
        </p:txBody>
      </p:sp>
    </p:spTree>
    <p:extLst>
      <p:ext uri="{BB962C8B-B14F-4D97-AF65-F5344CB8AC3E}">
        <p14:creationId xmlns:p14="http://schemas.microsoft.com/office/powerpoint/2010/main" val="698030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5C7BA3-8FB6-4F83-84D0-6B2D906CD1A4}" type="datetime1">
              <a:rPr lang="en-US" smtClean="0"/>
              <a:t>10/2/2018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EA00DD-2016-46DD-BB7D-9AF787BF25E8}" type="slidenum">
              <a:rPr lang="en-US" smtClean="0"/>
              <a:t>‹#›</a:t>
            </a:fld>
            <a:endParaRPr lang="en-US"/>
          </a:p>
        </p:txBody>
      </p:sp>
    </p:spTree>
    <p:extLst>
      <p:ext uri="{BB962C8B-B14F-4D97-AF65-F5344CB8AC3E}">
        <p14:creationId xmlns:p14="http://schemas.microsoft.com/office/powerpoint/2010/main" val="3638339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8F921C-0EBD-4FFC-A08F-BCF038445129}" type="datetime1">
              <a:rPr lang="en-US" smtClean="0"/>
              <a:t>10/2/2018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EA00DD-2016-46DD-BB7D-9AF787BF25E8}" type="slidenum">
              <a:rPr lang="en-US" smtClean="0"/>
              <a:t>‹#›</a:t>
            </a:fld>
            <a:endParaRPr lang="en-US"/>
          </a:p>
        </p:txBody>
      </p:sp>
    </p:spTree>
    <p:extLst>
      <p:ext uri="{BB962C8B-B14F-4D97-AF65-F5344CB8AC3E}">
        <p14:creationId xmlns:p14="http://schemas.microsoft.com/office/powerpoint/2010/main" val="2841548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9B7C2E-B4CD-43F3-8EFA-AFD46D8A6E7B}" type="datetime1">
              <a:rPr lang="en-US" smtClean="0"/>
              <a:t>10/2/2018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EA00DD-2016-46DD-BB7D-9AF787BF25E8}" type="slidenum">
              <a:rPr lang="en-US" smtClean="0"/>
              <a:t>‹#›</a:t>
            </a:fld>
            <a:endParaRPr lang="en-US"/>
          </a:p>
        </p:txBody>
      </p:sp>
    </p:spTree>
    <p:extLst>
      <p:ext uri="{BB962C8B-B14F-4D97-AF65-F5344CB8AC3E}">
        <p14:creationId xmlns:p14="http://schemas.microsoft.com/office/powerpoint/2010/main" val="1217470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223C4B3-0A82-4259-81D8-5E6E97C18D22}" type="datetime1">
              <a:rPr lang="en-US" smtClean="0"/>
              <a:t>10/2/2018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EA00DD-2016-46DD-BB7D-9AF787BF25E8}" type="slidenum">
              <a:rPr lang="en-US" smtClean="0"/>
              <a:t>‹#›</a:t>
            </a:fld>
            <a:endParaRPr lang="en-US"/>
          </a:p>
        </p:txBody>
      </p:sp>
    </p:spTree>
    <p:extLst>
      <p:ext uri="{BB962C8B-B14F-4D97-AF65-F5344CB8AC3E}">
        <p14:creationId xmlns:p14="http://schemas.microsoft.com/office/powerpoint/2010/main" val="4266427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23B0FE-8ECF-4E5C-BF7C-CE913D4D2176}" type="datetime1">
              <a:rPr lang="en-US" smtClean="0"/>
              <a:t>10/2/2018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EA00DD-2016-46DD-BB7D-9AF787BF25E8}" type="slidenum">
              <a:rPr lang="en-US" smtClean="0"/>
              <a:t>‹#›</a:t>
            </a:fld>
            <a:endParaRPr lang="en-US"/>
          </a:p>
        </p:txBody>
      </p:sp>
    </p:spTree>
    <p:extLst>
      <p:ext uri="{BB962C8B-B14F-4D97-AF65-F5344CB8AC3E}">
        <p14:creationId xmlns:p14="http://schemas.microsoft.com/office/powerpoint/2010/main" val="2616974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D92EE22-9331-4E6C-AC7A-CA0F770DBEE0}" type="datetime1">
              <a:rPr lang="en-US" smtClean="0"/>
              <a:t>10/2/2018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EA00DD-2016-46DD-BB7D-9AF787BF25E8}" type="slidenum">
              <a:rPr lang="en-US" smtClean="0"/>
              <a:t>‹#›</a:t>
            </a:fld>
            <a:endParaRPr lang="en-US"/>
          </a:p>
        </p:txBody>
      </p:sp>
    </p:spTree>
    <p:extLst>
      <p:ext uri="{BB962C8B-B14F-4D97-AF65-F5344CB8AC3E}">
        <p14:creationId xmlns:p14="http://schemas.microsoft.com/office/powerpoint/2010/main" val="219778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B42D56-D0FA-4CB8-AEBC-AC7AACF56053}" type="datetime1">
              <a:rPr lang="en-US" smtClean="0"/>
              <a:t>10/2/2018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EA00DD-2016-46DD-BB7D-9AF787BF25E8}" type="slidenum">
              <a:rPr lang="en-US" smtClean="0"/>
              <a:t>‹#›</a:t>
            </a:fld>
            <a:endParaRPr lang="en-US"/>
          </a:p>
        </p:txBody>
      </p:sp>
    </p:spTree>
    <p:extLst>
      <p:ext uri="{BB962C8B-B14F-4D97-AF65-F5344CB8AC3E}">
        <p14:creationId xmlns:p14="http://schemas.microsoft.com/office/powerpoint/2010/main" val="559565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A0B76D-AD0E-4496-868B-2E86CD90FCCA}" type="datetime1">
              <a:rPr lang="en-US" smtClean="0"/>
              <a:t>10/2/2018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EA00DD-2016-46DD-BB7D-9AF787BF25E8}" type="slidenum">
              <a:rPr lang="en-US" smtClean="0"/>
              <a:t>‹#›</a:t>
            </a:fld>
            <a:endParaRPr lang="en-US"/>
          </a:p>
        </p:txBody>
      </p:sp>
    </p:spTree>
    <p:extLst>
      <p:ext uri="{BB962C8B-B14F-4D97-AF65-F5344CB8AC3E}">
        <p14:creationId xmlns:p14="http://schemas.microsoft.com/office/powerpoint/2010/main" val="160404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F0D8FE-32C8-4FDC-9678-9176EFB7C425}" type="datetime1">
              <a:rPr lang="en-US" smtClean="0"/>
              <a:t>10/2/2018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EA00DD-2016-46DD-BB7D-9AF787BF25E8}" type="slidenum">
              <a:rPr lang="en-US" smtClean="0"/>
              <a:t>‹#›</a:t>
            </a:fld>
            <a:endParaRPr lang="en-US"/>
          </a:p>
        </p:txBody>
      </p:sp>
    </p:spTree>
    <p:extLst>
      <p:ext uri="{BB962C8B-B14F-4D97-AF65-F5344CB8AC3E}">
        <p14:creationId xmlns:p14="http://schemas.microsoft.com/office/powerpoint/2010/main" val="1871772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CBC0B5-AB49-45A4-A2A7-EEC227BCAACC}" type="datetime1">
              <a:rPr lang="en-US" smtClean="0"/>
              <a:t>10/2/2018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EA00DD-2016-46DD-BB7D-9AF787BF25E8}" type="slidenum">
              <a:rPr lang="en-US" smtClean="0"/>
              <a:t>‹#›</a:t>
            </a:fld>
            <a:endParaRPr lang="en-US"/>
          </a:p>
        </p:txBody>
      </p:sp>
    </p:spTree>
    <p:extLst>
      <p:ext uri="{BB962C8B-B14F-4D97-AF65-F5344CB8AC3E}">
        <p14:creationId xmlns:p14="http://schemas.microsoft.com/office/powerpoint/2010/main" val="30729574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doi.org/10.15766/mep_2374-8265.9675"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doi.org/10.15766/mep_2374-8265.9675"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doi.org/10.15766/mep_2374-8265.9675"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doi.org/10.15766/mep_2374-8265.9675"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doi.org/10.15766/mep_2374-8265.9675"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7.xml"/><Relationship Id="rId1" Type="http://schemas.openxmlformats.org/officeDocument/2006/relationships/slideLayout" Target="../slideLayouts/slideLayout4.xml"/><Relationship Id="rId4" Type="http://schemas.openxmlformats.org/officeDocument/2006/relationships/chart" Target="../charts/chart4.xml"/></Relationships>
</file>

<file path=ppt/slides/_rels/slide4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www.whitecoats4blacklives.org/" TargetMode="External"/><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depts.washington.edu/ccph/pdf_files/Ch%207.pdf" TargetMode="External"/><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www.holycross.edu/sites/default/files/files/centerforteaching/interrupting_microaggressions_january2014.pdf" TargetMode="External"/><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ted.com/talks/dorothy_roberts_the_problem_with_race_based_medicine"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www.holycross.edu/sites/default/files/files/centerforteaching/interrupting_microaggressions_january2014.pdf"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www.holycross.edu/sites/default/files/files/centerforteaching/interrupting_microaggressions_january2014.pdf" TargetMode="External"/><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doi.org/10.15766/mep_2374-8265.9675"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doi.org/10.15766/mep_2374-8265.9675"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doi.org/10.15766/mep_2374-8265.9675"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doi.org/10.15766/mep_2374-8265.9675"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Racism and Health</a:t>
            </a:r>
            <a:endParaRPr lang="en-US" dirty="0"/>
          </a:p>
        </p:txBody>
      </p:sp>
      <p:sp>
        <p:nvSpPr>
          <p:cNvPr id="3" name="Subtitle 2"/>
          <p:cNvSpPr>
            <a:spLocks noGrp="1"/>
          </p:cNvSpPr>
          <p:nvPr>
            <p:ph type="subTitle" idx="1"/>
          </p:nvPr>
        </p:nvSpPr>
        <p:spPr/>
        <p:txBody>
          <a:bodyPr/>
          <a:lstStyle/>
          <a:p>
            <a:r>
              <a:rPr lang="en-US" dirty="0" smtClean="0"/>
              <a:t>An introduction to the levels of racism and the effect on health</a:t>
            </a:r>
          </a:p>
        </p:txBody>
      </p:sp>
    </p:spTree>
    <p:extLst>
      <p:ext uri="{BB962C8B-B14F-4D97-AF65-F5344CB8AC3E}">
        <p14:creationId xmlns:p14="http://schemas.microsoft.com/office/powerpoint/2010/main" val="17494805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362848" y="3729646"/>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1758: Linnaeus links geographic origins, skin color, and character</a:t>
            </a:r>
            <a:endParaRPr lang="en-US" dirty="0"/>
          </a:p>
        </p:txBody>
      </p:sp>
      <p:sp>
        <p:nvSpPr>
          <p:cNvPr id="20" name="Rounded Rectangle 19"/>
          <p:cNvSpPr/>
          <p:nvPr/>
        </p:nvSpPr>
        <p:spPr>
          <a:xfrm>
            <a:off x="362848" y="1753212"/>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17</a:t>
            </a:r>
            <a:r>
              <a:rPr lang="en-US" baseline="30000" dirty="0"/>
              <a:t>th</a:t>
            </a:r>
            <a:r>
              <a:rPr lang="en-US" dirty="0"/>
              <a:t> century: Slavery legally established</a:t>
            </a:r>
          </a:p>
        </p:txBody>
      </p:sp>
      <p:sp>
        <p:nvSpPr>
          <p:cNvPr id="21" name="Rounded Rectangle 20"/>
          <p:cNvSpPr/>
          <p:nvPr/>
        </p:nvSpPr>
        <p:spPr>
          <a:xfrm>
            <a:off x="2668268" y="1753212"/>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1839: Morton measures skulls to prove racial hierarchy</a:t>
            </a:r>
            <a:endParaRPr lang="en-US" dirty="0"/>
          </a:p>
        </p:txBody>
      </p:sp>
      <p:sp>
        <p:nvSpPr>
          <p:cNvPr id="22" name="Rounded Rectangle 21"/>
          <p:cNvSpPr/>
          <p:nvPr/>
        </p:nvSpPr>
        <p:spPr>
          <a:xfrm>
            <a:off x="2668268" y="3725790"/>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1887: Dawes Rolls measures </a:t>
            </a:r>
            <a:r>
              <a:rPr lang="en-US" dirty="0" err="1" smtClean="0"/>
              <a:t>Indianness</a:t>
            </a:r>
            <a:r>
              <a:rPr lang="en-US" dirty="0" smtClean="0"/>
              <a:t> by blood instead of clan </a:t>
            </a:r>
            <a:endParaRPr lang="en-US" dirty="0"/>
          </a:p>
        </p:txBody>
      </p:sp>
      <p:sp>
        <p:nvSpPr>
          <p:cNvPr id="24" name="Rounded Rectangle 23"/>
          <p:cNvSpPr/>
          <p:nvPr/>
        </p:nvSpPr>
        <p:spPr>
          <a:xfrm>
            <a:off x="4977721" y="1753211"/>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1889: </a:t>
            </a:r>
            <a:r>
              <a:rPr lang="en-US" dirty="0" err="1" smtClean="0"/>
              <a:t>Ripleys</a:t>
            </a:r>
            <a:r>
              <a:rPr lang="en-US" dirty="0" smtClean="0"/>
              <a:t> “off-white” races coincide with low status work</a:t>
            </a:r>
            <a:endParaRPr lang="en-US" dirty="0"/>
          </a:p>
        </p:txBody>
      </p:sp>
      <p:sp>
        <p:nvSpPr>
          <p:cNvPr id="25" name="Rounded Rectangle 24"/>
          <p:cNvSpPr/>
          <p:nvPr/>
        </p:nvSpPr>
        <p:spPr>
          <a:xfrm>
            <a:off x="4977721" y="3725790"/>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1932: U.S. Public Health Service begins Tuskegee Syphilis Study</a:t>
            </a:r>
            <a:endParaRPr lang="en-US" dirty="0"/>
          </a:p>
        </p:txBody>
      </p:sp>
      <p:sp>
        <p:nvSpPr>
          <p:cNvPr id="26" name="Rounded Rectangle 25"/>
          <p:cNvSpPr/>
          <p:nvPr/>
        </p:nvSpPr>
        <p:spPr>
          <a:xfrm>
            <a:off x="7283141" y="1750052"/>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1933: First concentration camp established for “diseased races”</a:t>
            </a:r>
            <a:endParaRPr lang="en-US" dirty="0"/>
          </a:p>
        </p:txBody>
      </p:sp>
      <p:sp>
        <p:nvSpPr>
          <p:cNvPr id="27" name="Rounded Rectangle 26"/>
          <p:cNvSpPr/>
          <p:nvPr/>
        </p:nvSpPr>
        <p:spPr>
          <a:xfrm>
            <a:off x="7283141" y="3725790"/>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1950: UNESCO declares there is not scientific basis for race</a:t>
            </a:r>
            <a:endParaRPr lang="en-US" dirty="0"/>
          </a:p>
        </p:txBody>
      </p:sp>
      <p:sp>
        <p:nvSpPr>
          <p:cNvPr id="28" name="Rounded Rectangle 27"/>
          <p:cNvSpPr/>
          <p:nvPr/>
        </p:nvSpPr>
        <p:spPr>
          <a:xfrm>
            <a:off x="9588561" y="1750051"/>
            <a:ext cx="2320743"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1996: Slavery hypothesis used to explain high rates of hypertension among African Americans</a:t>
            </a:r>
            <a:endParaRPr lang="en-US" dirty="0"/>
          </a:p>
        </p:txBody>
      </p:sp>
      <p:sp>
        <p:nvSpPr>
          <p:cNvPr id="29" name="Rounded Rectangle 28"/>
          <p:cNvSpPr/>
          <p:nvPr/>
        </p:nvSpPr>
        <p:spPr>
          <a:xfrm>
            <a:off x="9588561" y="3734965"/>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2005: FDA approves drug intended for self-identified Black patients</a:t>
            </a:r>
            <a:endParaRPr lang="en-US" dirty="0"/>
          </a:p>
        </p:txBody>
      </p:sp>
      <p:sp>
        <p:nvSpPr>
          <p:cNvPr id="30" name="Right Arrow 29"/>
          <p:cNvSpPr/>
          <p:nvPr/>
        </p:nvSpPr>
        <p:spPr>
          <a:xfrm>
            <a:off x="362848" y="3248293"/>
            <a:ext cx="11663689" cy="48768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8" name="Oval 17"/>
          <p:cNvSpPr/>
          <p:nvPr/>
        </p:nvSpPr>
        <p:spPr>
          <a:xfrm>
            <a:off x="4849780" y="1568775"/>
            <a:ext cx="2324489" cy="1873453"/>
          </a:xfrm>
          <a:prstGeom prst="ellipse">
            <a:avLst/>
          </a:prstGeom>
          <a:noFill/>
          <a:ln w="38100">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9" name="Rounded Rectangle 18"/>
          <p:cNvSpPr/>
          <p:nvPr/>
        </p:nvSpPr>
        <p:spPr>
          <a:xfrm>
            <a:off x="2486845" y="3432084"/>
            <a:ext cx="7897165" cy="1382155"/>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dirty="0" smtClean="0"/>
              <a:t>Anthropologist William V Ripley publishes “The Races of Europe”, dividing Whites into a hierarchy of sub-races. Publication coincides with increasing immigration to the United States from southern and eastern Europe. Immigrant Irish, Jewish, and Italians are employed in low-status jobs and seen as “not fully white.”</a:t>
            </a:r>
            <a:endParaRPr lang="en-US" dirty="0"/>
          </a:p>
        </p:txBody>
      </p:sp>
      <p:sp>
        <p:nvSpPr>
          <p:cNvPr id="3" name="Slide Number Placeholder 2"/>
          <p:cNvSpPr>
            <a:spLocks noGrp="1"/>
          </p:cNvSpPr>
          <p:nvPr>
            <p:ph type="sldNum" sz="quarter" idx="12"/>
          </p:nvPr>
        </p:nvSpPr>
        <p:spPr/>
        <p:txBody>
          <a:bodyPr/>
          <a:lstStyle/>
          <a:p>
            <a:fld id="{20EA00DD-2016-46DD-BB7D-9AF787BF25E8}" type="slidenum">
              <a:rPr lang="en-US" smtClean="0"/>
              <a:t>10</a:t>
            </a:fld>
            <a:endParaRPr lang="en-US"/>
          </a:p>
        </p:txBody>
      </p:sp>
      <p:sp>
        <p:nvSpPr>
          <p:cNvPr id="31" name="TextBox 30"/>
          <p:cNvSpPr txBox="1"/>
          <p:nvPr/>
        </p:nvSpPr>
        <p:spPr>
          <a:xfrm>
            <a:off x="314627" y="5576839"/>
            <a:ext cx="11511613" cy="461665"/>
          </a:xfrm>
          <a:prstGeom prst="rect">
            <a:avLst/>
          </a:prstGeom>
          <a:noFill/>
        </p:spPr>
        <p:txBody>
          <a:bodyPr wrap="none" rtlCol="0">
            <a:spAutoFit/>
          </a:bodyPr>
          <a:lstStyle/>
          <a:p>
            <a:r>
              <a:rPr lang="en-US" sz="2400" dirty="0" smtClean="0"/>
              <a:t>Historically, race categorization has reflected oppression</a:t>
            </a:r>
            <a:r>
              <a:rPr lang="en-US" sz="2400" dirty="0"/>
              <a:t>, exploitation, and social inequality</a:t>
            </a:r>
          </a:p>
        </p:txBody>
      </p:sp>
      <p:sp>
        <p:nvSpPr>
          <p:cNvPr id="33" name="Title 1"/>
          <p:cNvSpPr txBox="1">
            <a:spLocks/>
          </p:cNvSpPr>
          <p:nvPr/>
        </p:nvSpPr>
        <p:spPr>
          <a:xfrm>
            <a:off x="478971" y="365125"/>
            <a:ext cx="1134726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dirty="0" smtClean="0"/>
              <a:t>Historical definitions of race shaped by science and medicine</a:t>
            </a:r>
            <a:endParaRPr lang="en-US" sz="3600" dirty="0"/>
          </a:p>
        </p:txBody>
      </p:sp>
      <p:sp>
        <p:nvSpPr>
          <p:cNvPr id="34" name="TextBox 33"/>
          <p:cNvSpPr txBox="1"/>
          <p:nvPr/>
        </p:nvSpPr>
        <p:spPr>
          <a:xfrm>
            <a:off x="362848" y="6356350"/>
            <a:ext cx="7297895" cy="307777"/>
          </a:xfrm>
          <a:prstGeom prst="rect">
            <a:avLst/>
          </a:prstGeom>
          <a:noFill/>
        </p:spPr>
        <p:txBody>
          <a:bodyPr wrap="none" rtlCol="0">
            <a:spAutoFit/>
          </a:bodyPr>
          <a:lstStyle/>
          <a:p>
            <a:r>
              <a:rPr lang="en-US" sz="1400" dirty="0"/>
              <a:t>Van Schaik </a:t>
            </a:r>
            <a:r>
              <a:rPr lang="en-US" sz="1400" dirty="0" smtClean="0"/>
              <a:t>E et al. </a:t>
            </a:r>
            <a:r>
              <a:rPr lang="en-US" sz="1400" i="1" dirty="0" err="1" smtClean="0"/>
              <a:t>MedEdPORTAL</a:t>
            </a:r>
            <a:r>
              <a:rPr lang="en-US" sz="1400" dirty="0"/>
              <a:t>. 2014;10:9675. </a:t>
            </a:r>
            <a:r>
              <a:rPr lang="en-US" sz="1400" dirty="0">
                <a:hlinkClick r:id="rId3"/>
              </a:rPr>
              <a:t>https://</a:t>
            </a:r>
            <a:r>
              <a:rPr lang="en-US" sz="1400" dirty="0" smtClean="0">
                <a:hlinkClick r:id="rId3"/>
              </a:rPr>
              <a:t>doi.org/10.15766/mep_2374-8265.9675</a:t>
            </a:r>
            <a:r>
              <a:rPr lang="en-US" sz="1400" dirty="0" smtClean="0"/>
              <a:t> </a:t>
            </a:r>
            <a:endParaRPr lang="en-US" sz="1400" dirty="0"/>
          </a:p>
        </p:txBody>
      </p:sp>
    </p:spTree>
    <p:extLst>
      <p:ext uri="{BB962C8B-B14F-4D97-AF65-F5344CB8AC3E}">
        <p14:creationId xmlns:p14="http://schemas.microsoft.com/office/powerpoint/2010/main" val="23260132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362848" y="3729646"/>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1758: Linnaeus links geographic origins, skin color, and character</a:t>
            </a:r>
            <a:endParaRPr lang="en-US" dirty="0"/>
          </a:p>
        </p:txBody>
      </p:sp>
      <p:sp>
        <p:nvSpPr>
          <p:cNvPr id="20" name="Rounded Rectangle 19"/>
          <p:cNvSpPr/>
          <p:nvPr/>
        </p:nvSpPr>
        <p:spPr>
          <a:xfrm>
            <a:off x="362848" y="1753212"/>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17</a:t>
            </a:r>
            <a:r>
              <a:rPr lang="en-US" baseline="30000" dirty="0"/>
              <a:t>th</a:t>
            </a:r>
            <a:r>
              <a:rPr lang="en-US" dirty="0"/>
              <a:t> century: Slavery legally established</a:t>
            </a:r>
          </a:p>
        </p:txBody>
      </p:sp>
      <p:sp>
        <p:nvSpPr>
          <p:cNvPr id="21" name="Rounded Rectangle 20"/>
          <p:cNvSpPr/>
          <p:nvPr/>
        </p:nvSpPr>
        <p:spPr>
          <a:xfrm>
            <a:off x="2668268" y="1753212"/>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1839: Morton measures skulls to prove racial hierarchy</a:t>
            </a:r>
            <a:endParaRPr lang="en-US" dirty="0"/>
          </a:p>
        </p:txBody>
      </p:sp>
      <p:sp>
        <p:nvSpPr>
          <p:cNvPr id="22" name="Rounded Rectangle 21"/>
          <p:cNvSpPr/>
          <p:nvPr/>
        </p:nvSpPr>
        <p:spPr>
          <a:xfrm>
            <a:off x="2668268" y="3725790"/>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1887: Dawes Rolls measures </a:t>
            </a:r>
            <a:r>
              <a:rPr lang="en-US" dirty="0" err="1" smtClean="0"/>
              <a:t>Indianness</a:t>
            </a:r>
            <a:r>
              <a:rPr lang="en-US" dirty="0" smtClean="0"/>
              <a:t> by blood instead of clan </a:t>
            </a:r>
            <a:endParaRPr lang="en-US" dirty="0"/>
          </a:p>
        </p:txBody>
      </p:sp>
      <p:sp>
        <p:nvSpPr>
          <p:cNvPr id="24" name="Rounded Rectangle 23"/>
          <p:cNvSpPr/>
          <p:nvPr/>
        </p:nvSpPr>
        <p:spPr>
          <a:xfrm>
            <a:off x="4977721" y="1753211"/>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1889: </a:t>
            </a:r>
            <a:r>
              <a:rPr lang="en-US" dirty="0" err="1" smtClean="0"/>
              <a:t>Ripleys</a:t>
            </a:r>
            <a:r>
              <a:rPr lang="en-US" dirty="0" smtClean="0"/>
              <a:t> “off-white” races coincide with low status work</a:t>
            </a:r>
            <a:endParaRPr lang="en-US" dirty="0"/>
          </a:p>
        </p:txBody>
      </p:sp>
      <p:sp>
        <p:nvSpPr>
          <p:cNvPr id="25" name="Rounded Rectangle 24"/>
          <p:cNvSpPr/>
          <p:nvPr/>
        </p:nvSpPr>
        <p:spPr>
          <a:xfrm>
            <a:off x="4977721" y="3725790"/>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1932: U.S. Public Health Service begins Tuskegee Syphilis Study</a:t>
            </a:r>
            <a:endParaRPr lang="en-US" dirty="0"/>
          </a:p>
        </p:txBody>
      </p:sp>
      <p:sp>
        <p:nvSpPr>
          <p:cNvPr id="26" name="Rounded Rectangle 25"/>
          <p:cNvSpPr/>
          <p:nvPr/>
        </p:nvSpPr>
        <p:spPr>
          <a:xfrm>
            <a:off x="7283141" y="1750052"/>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1933: First concentration camp established for “diseased races”</a:t>
            </a:r>
            <a:endParaRPr lang="en-US" dirty="0"/>
          </a:p>
        </p:txBody>
      </p:sp>
      <p:sp>
        <p:nvSpPr>
          <p:cNvPr id="27" name="Rounded Rectangle 26"/>
          <p:cNvSpPr/>
          <p:nvPr/>
        </p:nvSpPr>
        <p:spPr>
          <a:xfrm>
            <a:off x="7283141" y="3725790"/>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1950: UNESCO declares there is not scientific basis for race</a:t>
            </a:r>
            <a:endParaRPr lang="en-US" dirty="0"/>
          </a:p>
        </p:txBody>
      </p:sp>
      <p:sp>
        <p:nvSpPr>
          <p:cNvPr id="28" name="Rounded Rectangle 27"/>
          <p:cNvSpPr/>
          <p:nvPr/>
        </p:nvSpPr>
        <p:spPr>
          <a:xfrm>
            <a:off x="9588561" y="1750051"/>
            <a:ext cx="2320743"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1996: Slavery hypothesis used to explain high rates of hypertension among African Americans</a:t>
            </a:r>
            <a:endParaRPr lang="en-US" dirty="0"/>
          </a:p>
        </p:txBody>
      </p:sp>
      <p:sp>
        <p:nvSpPr>
          <p:cNvPr id="29" name="Rounded Rectangle 28"/>
          <p:cNvSpPr/>
          <p:nvPr/>
        </p:nvSpPr>
        <p:spPr>
          <a:xfrm>
            <a:off x="9588561" y="3734965"/>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2005: FDA approves drug intended for self-identified Black patients</a:t>
            </a:r>
            <a:endParaRPr lang="en-US" dirty="0"/>
          </a:p>
        </p:txBody>
      </p:sp>
      <p:sp>
        <p:nvSpPr>
          <p:cNvPr id="30" name="Right Arrow 29"/>
          <p:cNvSpPr/>
          <p:nvPr/>
        </p:nvSpPr>
        <p:spPr>
          <a:xfrm>
            <a:off x="362848" y="3248293"/>
            <a:ext cx="11663689" cy="48768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8" name="Rounded Rectangle 17"/>
          <p:cNvSpPr/>
          <p:nvPr/>
        </p:nvSpPr>
        <p:spPr>
          <a:xfrm>
            <a:off x="3631099" y="1845407"/>
            <a:ext cx="8025502" cy="1714463"/>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dirty="0" smtClean="0"/>
              <a:t>Doctors begin a study to monitor the progression of untreated late latent syphilis in 400 poor, African American men. Mostly illiterate sharecroppers, these men are not told of their diagnosis. Doctors explicitly leave the men untreated, even after the discovery of penicillin, and they are actively discouraged from seeking treatment elsewhere. </a:t>
            </a:r>
            <a:endParaRPr lang="en-US" dirty="0"/>
          </a:p>
        </p:txBody>
      </p:sp>
      <p:sp>
        <p:nvSpPr>
          <p:cNvPr id="19" name="Oval 18"/>
          <p:cNvSpPr/>
          <p:nvPr/>
        </p:nvSpPr>
        <p:spPr>
          <a:xfrm>
            <a:off x="4851796" y="3551529"/>
            <a:ext cx="2324489" cy="1873453"/>
          </a:xfrm>
          <a:prstGeom prst="ellipse">
            <a:avLst/>
          </a:prstGeom>
          <a:noFill/>
          <a:ln w="38100">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12"/>
          </p:nvPr>
        </p:nvSpPr>
        <p:spPr/>
        <p:txBody>
          <a:bodyPr/>
          <a:lstStyle/>
          <a:p>
            <a:fld id="{20EA00DD-2016-46DD-BB7D-9AF787BF25E8}" type="slidenum">
              <a:rPr lang="en-US" smtClean="0"/>
              <a:t>11</a:t>
            </a:fld>
            <a:endParaRPr lang="en-US"/>
          </a:p>
        </p:txBody>
      </p:sp>
      <p:sp>
        <p:nvSpPr>
          <p:cNvPr id="31" name="TextBox 30"/>
          <p:cNvSpPr txBox="1"/>
          <p:nvPr/>
        </p:nvSpPr>
        <p:spPr>
          <a:xfrm>
            <a:off x="314627" y="5576839"/>
            <a:ext cx="11511613" cy="461665"/>
          </a:xfrm>
          <a:prstGeom prst="rect">
            <a:avLst/>
          </a:prstGeom>
          <a:noFill/>
        </p:spPr>
        <p:txBody>
          <a:bodyPr wrap="none" rtlCol="0">
            <a:spAutoFit/>
          </a:bodyPr>
          <a:lstStyle/>
          <a:p>
            <a:r>
              <a:rPr lang="en-US" sz="2400" dirty="0" smtClean="0"/>
              <a:t>Historically, race categorization has reflected oppression</a:t>
            </a:r>
            <a:r>
              <a:rPr lang="en-US" sz="2400" dirty="0"/>
              <a:t>, exploitation, and social inequality</a:t>
            </a:r>
          </a:p>
        </p:txBody>
      </p:sp>
      <p:sp>
        <p:nvSpPr>
          <p:cNvPr id="33" name="Title 1"/>
          <p:cNvSpPr txBox="1">
            <a:spLocks/>
          </p:cNvSpPr>
          <p:nvPr/>
        </p:nvSpPr>
        <p:spPr>
          <a:xfrm>
            <a:off x="478971" y="365125"/>
            <a:ext cx="1134726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dirty="0" smtClean="0"/>
              <a:t>Historical definitions of race shaped by science and medicine</a:t>
            </a:r>
            <a:endParaRPr lang="en-US" sz="3600" dirty="0"/>
          </a:p>
        </p:txBody>
      </p:sp>
      <p:sp>
        <p:nvSpPr>
          <p:cNvPr id="34" name="TextBox 33"/>
          <p:cNvSpPr txBox="1"/>
          <p:nvPr/>
        </p:nvSpPr>
        <p:spPr>
          <a:xfrm>
            <a:off x="362848" y="6356350"/>
            <a:ext cx="7297895" cy="307777"/>
          </a:xfrm>
          <a:prstGeom prst="rect">
            <a:avLst/>
          </a:prstGeom>
          <a:noFill/>
        </p:spPr>
        <p:txBody>
          <a:bodyPr wrap="none" rtlCol="0">
            <a:spAutoFit/>
          </a:bodyPr>
          <a:lstStyle/>
          <a:p>
            <a:r>
              <a:rPr lang="en-US" sz="1400" dirty="0"/>
              <a:t>Van Schaik </a:t>
            </a:r>
            <a:r>
              <a:rPr lang="en-US" sz="1400" dirty="0" smtClean="0"/>
              <a:t>E et al. </a:t>
            </a:r>
            <a:r>
              <a:rPr lang="en-US" sz="1400" i="1" dirty="0" err="1" smtClean="0"/>
              <a:t>MedEdPORTAL</a:t>
            </a:r>
            <a:r>
              <a:rPr lang="en-US" sz="1400" dirty="0"/>
              <a:t>. 2014;10:9675. </a:t>
            </a:r>
            <a:r>
              <a:rPr lang="en-US" sz="1400" dirty="0">
                <a:hlinkClick r:id="rId3"/>
              </a:rPr>
              <a:t>https://</a:t>
            </a:r>
            <a:r>
              <a:rPr lang="en-US" sz="1400" dirty="0" smtClean="0">
                <a:hlinkClick r:id="rId3"/>
              </a:rPr>
              <a:t>doi.org/10.15766/mep_2374-8265.9675</a:t>
            </a:r>
            <a:r>
              <a:rPr lang="en-US" sz="1400" dirty="0" smtClean="0"/>
              <a:t> </a:t>
            </a:r>
            <a:endParaRPr lang="en-US" sz="1400" dirty="0"/>
          </a:p>
        </p:txBody>
      </p:sp>
    </p:spTree>
    <p:extLst>
      <p:ext uri="{BB962C8B-B14F-4D97-AF65-F5344CB8AC3E}">
        <p14:creationId xmlns:p14="http://schemas.microsoft.com/office/powerpoint/2010/main" val="22414968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Box 31"/>
          <p:cNvSpPr txBox="1"/>
          <p:nvPr/>
        </p:nvSpPr>
        <p:spPr>
          <a:xfrm>
            <a:off x="314627" y="5576839"/>
            <a:ext cx="11511613" cy="461665"/>
          </a:xfrm>
          <a:prstGeom prst="rect">
            <a:avLst/>
          </a:prstGeom>
          <a:noFill/>
        </p:spPr>
        <p:txBody>
          <a:bodyPr wrap="none" rtlCol="0">
            <a:spAutoFit/>
          </a:bodyPr>
          <a:lstStyle/>
          <a:p>
            <a:r>
              <a:rPr lang="en-US" sz="2400" dirty="0" smtClean="0"/>
              <a:t>Historically, race categorization has reflected oppression</a:t>
            </a:r>
            <a:r>
              <a:rPr lang="en-US" sz="2400" dirty="0"/>
              <a:t>, exploitation, and social inequality</a:t>
            </a:r>
          </a:p>
        </p:txBody>
      </p:sp>
      <p:sp>
        <p:nvSpPr>
          <p:cNvPr id="9" name="Rounded Rectangle 8"/>
          <p:cNvSpPr/>
          <p:nvPr/>
        </p:nvSpPr>
        <p:spPr>
          <a:xfrm>
            <a:off x="362848" y="3729646"/>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1758: Linnaeus links geographic origins, skin color, and character</a:t>
            </a:r>
            <a:endParaRPr lang="en-US" dirty="0"/>
          </a:p>
        </p:txBody>
      </p:sp>
      <p:sp>
        <p:nvSpPr>
          <p:cNvPr id="20" name="Rounded Rectangle 19"/>
          <p:cNvSpPr/>
          <p:nvPr/>
        </p:nvSpPr>
        <p:spPr>
          <a:xfrm>
            <a:off x="362848" y="1753212"/>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17</a:t>
            </a:r>
            <a:r>
              <a:rPr lang="en-US" baseline="30000" dirty="0"/>
              <a:t>th</a:t>
            </a:r>
            <a:r>
              <a:rPr lang="en-US" dirty="0"/>
              <a:t> century: Slavery legally established</a:t>
            </a:r>
          </a:p>
        </p:txBody>
      </p:sp>
      <p:sp>
        <p:nvSpPr>
          <p:cNvPr id="21" name="Rounded Rectangle 20"/>
          <p:cNvSpPr/>
          <p:nvPr/>
        </p:nvSpPr>
        <p:spPr>
          <a:xfrm>
            <a:off x="2668268" y="1753212"/>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1839: Morton measures skulls to prove racial hierarchy</a:t>
            </a:r>
            <a:endParaRPr lang="en-US" dirty="0"/>
          </a:p>
        </p:txBody>
      </p:sp>
      <p:sp>
        <p:nvSpPr>
          <p:cNvPr id="22" name="Rounded Rectangle 21"/>
          <p:cNvSpPr/>
          <p:nvPr/>
        </p:nvSpPr>
        <p:spPr>
          <a:xfrm>
            <a:off x="2668268" y="3725790"/>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1887: Dawes Rolls measures </a:t>
            </a:r>
            <a:r>
              <a:rPr lang="en-US" dirty="0" err="1" smtClean="0"/>
              <a:t>Indianness</a:t>
            </a:r>
            <a:r>
              <a:rPr lang="en-US" dirty="0" smtClean="0"/>
              <a:t> by blood instead of clan </a:t>
            </a:r>
            <a:endParaRPr lang="en-US" dirty="0"/>
          </a:p>
        </p:txBody>
      </p:sp>
      <p:sp>
        <p:nvSpPr>
          <p:cNvPr id="24" name="Rounded Rectangle 23"/>
          <p:cNvSpPr/>
          <p:nvPr/>
        </p:nvSpPr>
        <p:spPr>
          <a:xfrm>
            <a:off x="4977721" y="1753211"/>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1889: </a:t>
            </a:r>
            <a:r>
              <a:rPr lang="en-US" dirty="0" err="1" smtClean="0"/>
              <a:t>Ripleys</a:t>
            </a:r>
            <a:r>
              <a:rPr lang="en-US" dirty="0" smtClean="0"/>
              <a:t> “off-white” races coincide with low status work</a:t>
            </a:r>
            <a:endParaRPr lang="en-US" dirty="0"/>
          </a:p>
        </p:txBody>
      </p:sp>
      <p:sp>
        <p:nvSpPr>
          <p:cNvPr id="25" name="Rounded Rectangle 24"/>
          <p:cNvSpPr/>
          <p:nvPr/>
        </p:nvSpPr>
        <p:spPr>
          <a:xfrm>
            <a:off x="4977721" y="3725790"/>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1932: U.S. Public Health Service begins Tuskegee Syphilis Study</a:t>
            </a:r>
            <a:endParaRPr lang="en-US" dirty="0"/>
          </a:p>
        </p:txBody>
      </p:sp>
      <p:sp>
        <p:nvSpPr>
          <p:cNvPr id="26" name="Rounded Rectangle 25"/>
          <p:cNvSpPr/>
          <p:nvPr/>
        </p:nvSpPr>
        <p:spPr>
          <a:xfrm>
            <a:off x="7283141" y="1750052"/>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1933: First concentration camp established for “diseased races”</a:t>
            </a:r>
            <a:endParaRPr lang="en-US" dirty="0"/>
          </a:p>
        </p:txBody>
      </p:sp>
      <p:sp>
        <p:nvSpPr>
          <p:cNvPr id="27" name="Rounded Rectangle 26"/>
          <p:cNvSpPr/>
          <p:nvPr/>
        </p:nvSpPr>
        <p:spPr>
          <a:xfrm>
            <a:off x="7283141" y="3725790"/>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1950: UNESCO declares there is not scientific basis for race</a:t>
            </a:r>
            <a:endParaRPr lang="en-US" dirty="0"/>
          </a:p>
        </p:txBody>
      </p:sp>
      <p:sp>
        <p:nvSpPr>
          <p:cNvPr id="28" name="Rounded Rectangle 27"/>
          <p:cNvSpPr/>
          <p:nvPr/>
        </p:nvSpPr>
        <p:spPr>
          <a:xfrm>
            <a:off x="9588561" y="1750051"/>
            <a:ext cx="2320743"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1996: Slavery hypothesis used to explain high rates of hypertension among African Americans</a:t>
            </a:r>
            <a:endParaRPr lang="en-US" dirty="0"/>
          </a:p>
        </p:txBody>
      </p:sp>
      <p:sp>
        <p:nvSpPr>
          <p:cNvPr id="29" name="Rounded Rectangle 28"/>
          <p:cNvSpPr/>
          <p:nvPr/>
        </p:nvSpPr>
        <p:spPr>
          <a:xfrm>
            <a:off x="9588561" y="3734965"/>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2005: FDA approves drug intended for self-identified Black patients</a:t>
            </a:r>
            <a:endParaRPr lang="en-US" dirty="0"/>
          </a:p>
        </p:txBody>
      </p:sp>
      <p:sp>
        <p:nvSpPr>
          <p:cNvPr id="30" name="Right Arrow 29"/>
          <p:cNvSpPr/>
          <p:nvPr/>
        </p:nvSpPr>
        <p:spPr>
          <a:xfrm>
            <a:off x="362848" y="3248293"/>
            <a:ext cx="11663689" cy="48768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8" name="Oval 17"/>
          <p:cNvSpPr/>
          <p:nvPr/>
        </p:nvSpPr>
        <p:spPr>
          <a:xfrm>
            <a:off x="7157216" y="1561988"/>
            <a:ext cx="2324489" cy="1873453"/>
          </a:xfrm>
          <a:prstGeom prst="ellipse">
            <a:avLst/>
          </a:prstGeom>
          <a:noFill/>
          <a:ln w="38100">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9" name="Rounded Rectangle 18"/>
          <p:cNvSpPr/>
          <p:nvPr/>
        </p:nvSpPr>
        <p:spPr>
          <a:xfrm>
            <a:off x="178385" y="5050099"/>
            <a:ext cx="8025502" cy="152578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dirty="0" smtClean="0"/>
              <a:t>In the aftermath of the Second World War and the Holocaust, the United Nations publishes a statement on race. Declaring that there is no scientific basis for race, the statement calls for an end to racial thinking in science and politics. This appeal has little effect on social policy and public attitudes. Jim Crow laws persist.</a:t>
            </a:r>
            <a:endParaRPr lang="en-US" dirty="0"/>
          </a:p>
        </p:txBody>
      </p:sp>
      <p:sp>
        <p:nvSpPr>
          <p:cNvPr id="23" name="Oval 22"/>
          <p:cNvSpPr/>
          <p:nvPr/>
        </p:nvSpPr>
        <p:spPr>
          <a:xfrm>
            <a:off x="7157216" y="3586934"/>
            <a:ext cx="2324489" cy="1873453"/>
          </a:xfrm>
          <a:prstGeom prst="ellipse">
            <a:avLst/>
          </a:prstGeom>
          <a:noFill/>
          <a:ln w="38100">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12"/>
          </p:nvPr>
        </p:nvSpPr>
        <p:spPr/>
        <p:txBody>
          <a:bodyPr/>
          <a:lstStyle/>
          <a:p>
            <a:fld id="{20EA00DD-2016-46DD-BB7D-9AF787BF25E8}" type="slidenum">
              <a:rPr lang="en-US" smtClean="0"/>
              <a:t>12</a:t>
            </a:fld>
            <a:endParaRPr lang="en-US"/>
          </a:p>
        </p:txBody>
      </p:sp>
      <p:sp>
        <p:nvSpPr>
          <p:cNvPr id="34" name="Title 1"/>
          <p:cNvSpPr txBox="1">
            <a:spLocks/>
          </p:cNvSpPr>
          <p:nvPr/>
        </p:nvSpPr>
        <p:spPr>
          <a:xfrm>
            <a:off x="478971" y="365125"/>
            <a:ext cx="1134726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dirty="0" smtClean="0"/>
              <a:t>Historical definitions of race shaped by science and medicine</a:t>
            </a:r>
            <a:endParaRPr lang="en-US" sz="3600" dirty="0"/>
          </a:p>
        </p:txBody>
      </p:sp>
      <p:sp>
        <p:nvSpPr>
          <p:cNvPr id="35" name="TextBox 34"/>
          <p:cNvSpPr txBox="1"/>
          <p:nvPr/>
        </p:nvSpPr>
        <p:spPr>
          <a:xfrm>
            <a:off x="362848" y="6565244"/>
            <a:ext cx="7297895" cy="307777"/>
          </a:xfrm>
          <a:prstGeom prst="rect">
            <a:avLst/>
          </a:prstGeom>
          <a:noFill/>
        </p:spPr>
        <p:txBody>
          <a:bodyPr wrap="none" rtlCol="0">
            <a:spAutoFit/>
          </a:bodyPr>
          <a:lstStyle/>
          <a:p>
            <a:r>
              <a:rPr lang="en-US" sz="1400" dirty="0"/>
              <a:t>Van Schaik </a:t>
            </a:r>
            <a:r>
              <a:rPr lang="en-US" sz="1400" dirty="0" smtClean="0"/>
              <a:t>E et al. </a:t>
            </a:r>
            <a:r>
              <a:rPr lang="en-US" sz="1400" i="1" dirty="0" err="1" smtClean="0"/>
              <a:t>MedEdPORTAL</a:t>
            </a:r>
            <a:r>
              <a:rPr lang="en-US" sz="1400" dirty="0"/>
              <a:t>. 2014;10:9675. </a:t>
            </a:r>
            <a:r>
              <a:rPr lang="en-US" sz="1400" dirty="0">
                <a:hlinkClick r:id="rId3"/>
              </a:rPr>
              <a:t>https://</a:t>
            </a:r>
            <a:r>
              <a:rPr lang="en-US" sz="1400" dirty="0" smtClean="0">
                <a:hlinkClick r:id="rId3"/>
              </a:rPr>
              <a:t>doi.org/10.15766/mep_2374-8265.9675</a:t>
            </a:r>
            <a:r>
              <a:rPr lang="en-US" sz="1400" dirty="0" smtClean="0"/>
              <a:t> </a:t>
            </a:r>
            <a:endParaRPr lang="en-US" sz="1400" dirty="0"/>
          </a:p>
        </p:txBody>
      </p:sp>
    </p:spTree>
    <p:extLst>
      <p:ext uri="{BB962C8B-B14F-4D97-AF65-F5344CB8AC3E}">
        <p14:creationId xmlns:p14="http://schemas.microsoft.com/office/powerpoint/2010/main" val="14624749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362848" y="3729646"/>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1758: Linnaeus links geographic origins, skin color, and character</a:t>
            </a:r>
            <a:endParaRPr lang="en-US" dirty="0"/>
          </a:p>
        </p:txBody>
      </p:sp>
      <p:sp>
        <p:nvSpPr>
          <p:cNvPr id="20" name="Rounded Rectangle 19"/>
          <p:cNvSpPr/>
          <p:nvPr/>
        </p:nvSpPr>
        <p:spPr>
          <a:xfrm>
            <a:off x="362848" y="1753212"/>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17</a:t>
            </a:r>
            <a:r>
              <a:rPr lang="en-US" baseline="30000" dirty="0"/>
              <a:t>th</a:t>
            </a:r>
            <a:r>
              <a:rPr lang="en-US" dirty="0"/>
              <a:t> century: Slavery legally established</a:t>
            </a:r>
          </a:p>
        </p:txBody>
      </p:sp>
      <p:sp>
        <p:nvSpPr>
          <p:cNvPr id="21" name="Rounded Rectangle 20"/>
          <p:cNvSpPr/>
          <p:nvPr/>
        </p:nvSpPr>
        <p:spPr>
          <a:xfrm>
            <a:off x="2668268" y="1753212"/>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1839: Morton measures skulls to prove racial hierarchy</a:t>
            </a:r>
            <a:endParaRPr lang="en-US" dirty="0"/>
          </a:p>
        </p:txBody>
      </p:sp>
      <p:sp>
        <p:nvSpPr>
          <p:cNvPr id="22" name="Rounded Rectangle 21"/>
          <p:cNvSpPr/>
          <p:nvPr/>
        </p:nvSpPr>
        <p:spPr>
          <a:xfrm>
            <a:off x="2668268" y="3725790"/>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1887: Dawes Rolls measures </a:t>
            </a:r>
            <a:r>
              <a:rPr lang="en-US" dirty="0" err="1" smtClean="0"/>
              <a:t>Indianness</a:t>
            </a:r>
            <a:r>
              <a:rPr lang="en-US" dirty="0" smtClean="0"/>
              <a:t> by blood instead of clan </a:t>
            </a:r>
            <a:endParaRPr lang="en-US" dirty="0"/>
          </a:p>
        </p:txBody>
      </p:sp>
      <p:sp>
        <p:nvSpPr>
          <p:cNvPr id="24" name="Rounded Rectangle 23"/>
          <p:cNvSpPr/>
          <p:nvPr/>
        </p:nvSpPr>
        <p:spPr>
          <a:xfrm>
            <a:off x="4977721" y="1753211"/>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1889: </a:t>
            </a:r>
            <a:r>
              <a:rPr lang="en-US" dirty="0" err="1" smtClean="0"/>
              <a:t>Ripleys</a:t>
            </a:r>
            <a:r>
              <a:rPr lang="en-US" dirty="0" smtClean="0"/>
              <a:t> “off-white” races coincide with low status work</a:t>
            </a:r>
            <a:endParaRPr lang="en-US" dirty="0"/>
          </a:p>
        </p:txBody>
      </p:sp>
      <p:sp>
        <p:nvSpPr>
          <p:cNvPr id="25" name="Rounded Rectangle 24"/>
          <p:cNvSpPr/>
          <p:nvPr/>
        </p:nvSpPr>
        <p:spPr>
          <a:xfrm>
            <a:off x="4977721" y="3725790"/>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1932: U.S. Public Health Service begins Tuskegee Syphilis Study</a:t>
            </a:r>
            <a:endParaRPr lang="en-US" dirty="0"/>
          </a:p>
        </p:txBody>
      </p:sp>
      <p:sp>
        <p:nvSpPr>
          <p:cNvPr id="26" name="Rounded Rectangle 25"/>
          <p:cNvSpPr/>
          <p:nvPr/>
        </p:nvSpPr>
        <p:spPr>
          <a:xfrm>
            <a:off x="7283141" y="1750052"/>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1933: First concentration camp established for “diseased races”</a:t>
            </a:r>
            <a:endParaRPr lang="en-US" dirty="0"/>
          </a:p>
        </p:txBody>
      </p:sp>
      <p:sp>
        <p:nvSpPr>
          <p:cNvPr id="27" name="Rounded Rectangle 26"/>
          <p:cNvSpPr/>
          <p:nvPr/>
        </p:nvSpPr>
        <p:spPr>
          <a:xfrm>
            <a:off x="7283141" y="3725790"/>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1950: UNESCO declares there is not scientific basis for race</a:t>
            </a:r>
            <a:endParaRPr lang="en-US" dirty="0"/>
          </a:p>
        </p:txBody>
      </p:sp>
      <p:sp>
        <p:nvSpPr>
          <p:cNvPr id="28" name="Rounded Rectangle 27"/>
          <p:cNvSpPr/>
          <p:nvPr/>
        </p:nvSpPr>
        <p:spPr>
          <a:xfrm>
            <a:off x="9588561" y="1750051"/>
            <a:ext cx="2320743"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1996: Slavery hypothesis used to explain high rates of hypertension among African Americans</a:t>
            </a:r>
            <a:endParaRPr lang="en-US" dirty="0"/>
          </a:p>
        </p:txBody>
      </p:sp>
      <p:sp>
        <p:nvSpPr>
          <p:cNvPr id="29" name="Rounded Rectangle 28"/>
          <p:cNvSpPr/>
          <p:nvPr/>
        </p:nvSpPr>
        <p:spPr>
          <a:xfrm>
            <a:off x="9588561" y="3734965"/>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2005: FDA approves drug intended for self-identified Black patients</a:t>
            </a:r>
            <a:endParaRPr lang="en-US" dirty="0"/>
          </a:p>
        </p:txBody>
      </p:sp>
      <p:sp>
        <p:nvSpPr>
          <p:cNvPr id="30" name="Right Arrow 29"/>
          <p:cNvSpPr/>
          <p:nvPr/>
        </p:nvSpPr>
        <p:spPr>
          <a:xfrm>
            <a:off x="362848" y="3248293"/>
            <a:ext cx="11663689" cy="48768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8" name="Oval 17"/>
          <p:cNvSpPr/>
          <p:nvPr/>
        </p:nvSpPr>
        <p:spPr>
          <a:xfrm>
            <a:off x="9471328" y="1562446"/>
            <a:ext cx="2422653" cy="1900365"/>
          </a:xfrm>
          <a:prstGeom prst="ellipse">
            <a:avLst/>
          </a:prstGeom>
          <a:noFill/>
          <a:ln w="38100">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9" name="Rounded Rectangle 18"/>
          <p:cNvSpPr/>
          <p:nvPr/>
        </p:nvSpPr>
        <p:spPr>
          <a:xfrm>
            <a:off x="1707474" y="2897348"/>
            <a:ext cx="8025502" cy="1861458"/>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dirty="0" smtClean="0"/>
              <a:t>Grim and Robinson argue that salt-sparing genetic variation was adaptive in Africa due to chronic salt shortages. Enslaved Africans who possessed the variation were able to survive the salt deprivation of the Middle Passage. There is virtually no evidence for this genetic variation, or even for salt shortages in Africa, Rather, evidence supports the hypothesis that social and economic inequalities generate chronically stressful living situations for Black Americans. </a:t>
            </a:r>
            <a:endParaRPr lang="en-US" dirty="0"/>
          </a:p>
        </p:txBody>
      </p:sp>
      <p:sp>
        <p:nvSpPr>
          <p:cNvPr id="3" name="Slide Number Placeholder 2"/>
          <p:cNvSpPr>
            <a:spLocks noGrp="1"/>
          </p:cNvSpPr>
          <p:nvPr>
            <p:ph type="sldNum" sz="quarter" idx="12"/>
          </p:nvPr>
        </p:nvSpPr>
        <p:spPr/>
        <p:txBody>
          <a:bodyPr/>
          <a:lstStyle/>
          <a:p>
            <a:fld id="{20EA00DD-2016-46DD-BB7D-9AF787BF25E8}" type="slidenum">
              <a:rPr lang="en-US" smtClean="0"/>
              <a:t>13</a:t>
            </a:fld>
            <a:endParaRPr lang="en-US"/>
          </a:p>
        </p:txBody>
      </p:sp>
      <p:sp>
        <p:nvSpPr>
          <p:cNvPr id="31" name="TextBox 30"/>
          <p:cNvSpPr txBox="1"/>
          <p:nvPr/>
        </p:nvSpPr>
        <p:spPr>
          <a:xfrm>
            <a:off x="314627" y="5576839"/>
            <a:ext cx="11511613" cy="461665"/>
          </a:xfrm>
          <a:prstGeom prst="rect">
            <a:avLst/>
          </a:prstGeom>
          <a:noFill/>
        </p:spPr>
        <p:txBody>
          <a:bodyPr wrap="none" rtlCol="0">
            <a:spAutoFit/>
          </a:bodyPr>
          <a:lstStyle/>
          <a:p>
            <a:r>
              <a:rPr lang="en-US" sz="2400" dirty="0" smtClean="0"/>
              <a:t>Historically, race categorization has reflected oppression</a:t>
            </a:r>
            <a:r>
              <a:rPr lang="en-US" sz="2400" dirty="0"/>
              <a:t>, exploitation, and social inequality</a:t>
            </a:r>
          </a:p>
        </p:txBody>
      </p:sp>
      <p:sp>
        <p:nvSpPr>
          <p:cNvPr id="33" name="Title 1"/>
          <p:cNvSpPr txBox="1">
            <a:spLocks/>
          </p:cNvSpPr>
          <p:nvPr/>
        </p:nvSpPr>
        <p:spPr>
          <a:xfrm>
            <a:off x="478971" y="365125"/>
            <a:ext cx="1134726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dirty="0" smtClean="0"/>
              <a:t>Historical definitions of race shaped by science and medicine</a:t>
            </a:r>
            <a:endParaRPr lang="en-US" sz="3600" dirty="0"/>
          </a:p>
        </p:txBody>
      </p:sp>
      <p:sp>
        <p:nvSpPr>
          <p:cNvPr id="34" name="TextBox 33"/>
          <p:cNvSpPr txBox="1"/>
          <p:nvPr/>
        </p:nvSpPr>
        <p:spPr>
          <a:xfrm>
            <a:off x="362848" y="6356350"/>
            <a:ext cx="7297895" cy="307777"/>
          </a:xfrm>
          <a:prstGeom prst="rect">
            <a:avLst/>
          </a:prstGeom>
          <a:noFill/>
        </p:spPr>
        <p:txBody>
          <a:bodyPr wrap="none" rtlCol="0">
            <a:spAutoFit/>
          </a:bodyPr>
          <a:lstStyle/>
          <a:p>
            <a:r>
              <a:rPr lang="en-US" sz="1400" dirty="0"/>
              <a:t>Van Schaik </a:t>
            </a:r>
            <a:r>
              <a:rPr lang="en-US" sz="1400" dirty="0" smtClean="0"/>
              <a:t>E et al. </a:t>
            </a:r>
            <a:r>
              <a:rPr lang="en-US" sz="1400" i="1" dirty="0" err="1" smtClean="0"/>
              <a:t>MedEdPORTAL</a:t>
            </a:r>
            <a:r>
              <a:rPr lang="en-US" sz="1400" dirty="0"/>
              <a:t>. 2014;10:9675. </a:t>
            </a:r>
            <a:r>
              <a:rPr lang="en-US" sz="1400" dirty="0">
                <a:hlinkClick r:id="rId3"/>
              </a:rPr>
              <a:t>https://</a:t>
            </a:r>
            <a:r>
              <a:rPr lang="en-US" sz="1400" dirty="0" smtClean="0">
                <a:hlinkClick r:id="rId3"/>
              </a:rPr>
              <a:t>doi.org/10.15766/mep_2374-8265.9675</a:t>
            </a:r>
            <a:r>
              <a:rPr lang="en-US" sz="1400" dirty="0" smtClean="0"/>
              <a:t> </a:t>
            </a:r>
            <a:endParaRPr lang="en-US" sz="1400" dirty="0"/>
          </a:p>
        </p:txBody>
      </p:sp>
    </p:spTree>
    <p:extLst>
      <p:ext uri="{BB962C8B-B14F-4D97-AF65-F5344CB8AC3E}">
        <p14:creationId xmlns:p14="http://schemas.microsoft.com/office/powerpoint/2010/main" val="41833209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362848" y="3729646"/>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1758: Linnaeus links geographic origins, skin color, and character</a:t>
            </a:r>
            <a:endParaRPr lang="en-US" dirty="0"/>
          </a:p>
        </p:txBody>
      </p:sp>
      <p:sp>
        <p:nvSpPr>
          <p:cNvPr id="20" name="Rounded Rectangle 19"/>
          <p:cNvSpPr/>
          <p:nvPr/>
        </p:nvSpPr>
        <p:spPr>
          <a:xfrm>
            <a:off x="362848" y="1753212"/>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17</a:t>
            </a:r>
            <a:r>
              <a:rPr lang="en-US" baseline="30000" dirty="0"/>
              <a:t>th</a:t>
            </a:r>
            <a:r>
              <a:rPr lang="en-US" dirty="0"/>
              <a:t> century: Slavery legally established</a:t>
            </a:r>
          </a:p>
        </p:txBody>
      </p:sp>
      <p:sp>
        <p:nvSpPr>
          <p:cNvPr id="21" name="Rounded Rectangle 20"/>
          <p:cNvSpPr/>
          <p:nvPr/>
        </p:nvSpPr>
        <p:spPr>
          <a:xfrm>
            <a:off x="2668268" y="1753212"/>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1839: Morton measures skulls to prove racial hierarchy</a:t>
            </a:r>
            <a:endParaRPr lang="en-US" dirty="0"/>
          </a:p>
        </p:txBody>
      </p:sp>
      <p:sp>
        <p:nvSpPr>
          <p:cNvPr id="22" name="Rounded Rectangle 21"/>
          <p:cNvSpPr/>
          <p:nvPr/>
        </p:nvSpPr>
        <p:spPr>
          <a:xfrm>
            <a:off x="2668268" y="3725790"/>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1887: Dawes Rolls measures </a:t>
            </a:r>
            <a:r>
              <a:rPr lang="en-US" dirty="0" err="1" smtClean="0"/>
              <a:t>Indianness</a:t>
            </a:r>
            <a:r>
              <a:rPr lang="en-US" dirty="0" smtClean="0"/>
              <a:t> by blood instead of clan </a:t>
            </a:r>
            <a:endParaRPr lang="en-US" dirty="0"/>
          </a:p>
        </p:txBody>
      </p:sp>
      <p:sp>
        <p:nvSpPr>
          <p:cNvPr id="24" name="Rounded Rectangle 23"/>
          <p:cNvSpPr/>
          <p:nvPr/>
        </p:nvSpPr>
        <p:spPr>
          <a:xfrm>
            <a:off x="4977721" y="1753211"/>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1889: </a:t>
            </a:r>
            <a:r>
              <a:rPr lang="en-US" dirty="0" err="1" smtClean="0"/>
              <a:t>Ripleys</a:t>
            </a:r>
            <a:r>
              <a:rPr lang="en-US" dirty="0" smtClean="0"/>
              <a:t> “off-white” races coincide with low status work</a:t>
            </a:r>
            <a:endParaRPr lang="en-US" dirty="0"/>
          </a:p>
        </p:txBody>
      </p:sp>
      <p:sp>
        <p:nvSpPr>
          <p:cNvPr id="25" name="Rounded Rectangle 24"/>
          <p:cNvSpPr/>
          <p:nvPr/>
        </p:nvSpPr>
        <p:spPr>
          <a:xfrm>
            <a:off x="4977721" y="3725790"/>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1932: U.S. Public Health Service begins Tuskegee Syphilis Study</a:t>
            </a:r>
            <a:endParaRPr lang="en-US" dirty="0"/>
          </a:p>
        </p:txBody>
      </p:sp>
      <p:sp>
        <p:nvSpPr>
          <p:cNvPr id="26" name="Rounded Rectangle 25"/>
          <p:cNvSpPr/>
          <p:nvPr/>
        </p:nvSpPr>
        <p:spPr>
          <a:xfrm>
            <a:off x="7283141" y="1750052"/>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1933: First concentration camp established for “diseased races”</a:t>
            </a:r>
            <a:endParaRPr lang="en-US" dirty="0"/>
          </a:p>
        </p:txBody>
      </p:sp>
      <p:sp>
        <p:nvSpPr>
          <p:cNvPr id="27" name="Rounded Rectangle 26"/>
          <p:cNvSpPr/>
          <p:nvPr/>
        </p:nvSpPr>
        <p:spPr>
          <a:xfrm>
            <a:off x="7283141" y="3725790"/>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1950: UNESCO declares there is not scientific basis for race</a:t>
            </a:r>
            <a:endParaRPr lang="en-US" dirty="0"/>
          </a:p>
        </p:txBody>
      </p:sp>
      <p:sp>
        <p:nvSpPr>
          <p:cNvPr id="28" name="Rounded Rectangle 27"/>
          <p:cNvSpPr/>
          <p:nvPr/>
        </p:nvSpPr>
        <p:spPr>
          <a:xfrm>
            <a:off x="9588561" y="1750051"/>
            <a:ext cx="2320743"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1996: Slavery hypothesis used to explain high rates of hypertension among African Americans</a:t>
            </a:r>
            <a:endParaRPr lang="en-US" dirty="0"/>
          </a:p>
        </p:txBody>
      </p:sp>
      <p:sp>
        <p:nvSpPr>
          <p:cNvPr id="29" name="Rounded Rectangle 28"/>
          <p:cNvSpPr/>
          <p:nvPr/>
        </p:nvSpPr>
        <p:spPr>
          <a:xfrm>
            <a:off x="9588561" y="3734965"/>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2005: FDA approves drug intended for self-identified Black patients</a:t>
            </a:r>
            <a:endParaRPr lang="en-US" dirty="0"/>
          </a:p>
        </p:txBody>
      </p:sp>
      <p:sp>
        <p:nvSpPr>
          <p:cNvPr id="30" name="Right Arrow 29"/>
          <p:cNvSpPr/>
          <p:nvPr/>
        </p:nvSpPr>
        <p:spPr>
          <a:xfrm>
            <a:off x="362848" y="3248293"/>
            <a:ext cx="11663689" cy="48768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8" name="Oval 17"/>
          <p:cNvSpPr/>
          <p:nvPr/>
        </p:nvSpPr>
        <p:spPr>
          <a:xfrm>
            <a:off x="9418196" y="3551529"/>
            <a:ext cx="2324489" cy="1873453"/>
          </a:xfrm>
          <a:prstGeom prst="ellipse">
            <a:avLst/>
          </a:prstGeom>
          <a:noFill/>
          <a:ln w="38100">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12"/>
          </p:nvPr>
        </p:nvSpPr>
        <p:spPr/>
        <p:txBody>
          <a:bodyPr/>
          <a:lstStyle/>
          <a:p>
            <a:fld id="{20EA00DD-2016-46DD-BB7D-9AF787BF25E8}" type="slidenum">
              <a:rPr lang="en-US" smtClean="0"/>
              <a:t>14</a:t>
            </a:fld>
            <a:endParaRPr lang="en-US"/>
          </a:p>
        </p:txBody>
      </p:sp>
      <p:sp>
        <p:nvSpPr>
          <p:cNvPr id="23" name="TextBox 22"/>
          <p:cNvSpPr txBox="1"/>
          <p:nvPr/>
        </p:nvSpPr>
        <p:spPr>
          <a:xfrm>
            <a:off x="314627" y="5576839"/>
            <a:ext cx="11511613" cy="461665"/>
          </a:xfrm>
          <a:prstGeom prst="rect">
            <a:avLst/>
          </a:prstGeom>
          <a:noFill/>
        </p:spPr>
        <p:txBody>
          <a:bodyPr wrap="none" rtlCol="0">
            <a:spAutoFit/>
          </a:bodyPr>
          <a:lstStyle/>
          <a:p>
            <a:r>
              <a:rPr lang="en-US" sz="2400" dirty="0" smtClean="0"/>
              <a:t>Historically, race categorization has reflected oppression</a:t>
            </a:r>
            <a:r>
              <a:rPr lang="en-US" sz="2400" dirty="0"/>
              <a:t>, exploitation, and social inequality</a:t>
            </a:r>
          </a:p>
        </p:txBody>
      </p:sp>
      <p:sp>
        <p:nvSpPr>
          <p:cNvPr id="32" name="Title 1"/>
          <p:cNvSpPr txBox="1">
            <a:spLocks/>
          </p:cNvSpPr>
          <p:nvPr/>
        </p:nvSpPr>
        <p:spPr>
          <a:xfrm>
            <a:off x="478971" y="365125"/>
            <a:ext cx="1134726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dirty="0" smtClean="0"/>
              <a:t>Historical definitions of race shaped by science and medicine</a:t>
            </a:r>
            <a:endParaRPr lang="en-US" sz="3600" dirty="0"/>
          </a:p>
        </p:txBody>
      </p:sp>
      <p:sp>
        <p:nvSpPr>
          <p:cNvPr id="33" name="TextBox 32"/>
          <p:cNvSpPr txBox="1"/>
          <p:nvPr/>
        </p:nvSpPr>
        <p:spPr>
          <a:xfrm>
            <a:off x="362848" y="6356350"/>
            <a:ext cx="7297895" cy="307777"/>
          </a:xfrm>
          <a:prstGeom prst="rect">
            <a:avLst/>
          </a:prstGeom>
          <a:noFill/>
        </p:spPr>
        <p:txBody>
          <a:bodyPr wrap="none" rtlCol="0">
            <a:spAutoFit/>
          </a:bodyPr>
          <a:lstStyle/>
          <a:p>
            <a:r>
              <a:rPr lang="en-US" sz="1400" dirty="0"/>
              <a:t>Van Schaik </a:t>
            </a:r>
            <a:r>
              <a:rPr lang="en-US" sz="1400" dirty="0" smtClean="0"/>
              <a:t>E et al. </a:t>
            </a:r>
            <a:r>
              <a:rPr lang="en-US" sz="1400" i="1" dirty="0" err="1" smtClean="0"/>
              <a:t>MedEdPORTAL</a:t>
            </a:r>
            <a:r>
              <a:rPr lang="en-US" sz="1400" dirty="0"/>
              <a:t>. 2014;10:9675. </a:t>
            </a:r>
            <a:r>
              <a:rPr lang="en-US" sz="1400" dirty="0">
                <a:hlinkClick r:id="rId3"/>
              </a:rPr>
              <a:t>https://</a:t>
            </a:r>
            <a:r>
              <a:rPr lang="en-US" sz="1400" dirty="0" smtClean="0">
                <a:hlinkClick r:id="rId3"/>
              </a:rPr>
              <a:t>doi.org/10.15766/mep_2374-8265.9675</a:t>
            </a:r>
            <a:r>
              <a:rPr lang="en-US" sz="1400" dirty="0" smtClean="0"/>
              <a:t> </a:t>
            </a:r>
            <a:endParaRPr lang="en-US" sz="1400" dirty="0"/>
          </a:p>
        </p:txBody>
      </p:sp>
    </p:spTree>
    <p:extLst>
      <p:ext uri="{BB962C8B-B14F-4D97-AF65-F5344CB8AC3E}">
        <p14:creationId xmlns:p14="http://schemas.microsoft.com/office/powerpoint/2010/main" val="22681116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race relations in our community</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20EA00DD-2016-46DD-BB7D-9AF787BF25E8}" type="slidenum">
              <a:rPr lang="en-US" smtClean="0"/>
              <a:t>15</a:t>
            </a:fld>
            <a:endParaRPr lang="en-US"/>
          </a:p>
        </p:txBody>
      </p:sp>
    </p:spTree>
    <p:extLst>
      <p:ext uri="{BB962C8B-B14F-4D97-AF65-F5344CB8AC3E}">
        <p14:creationId xmlns:p14="http://schemas.microsoft.com/office/powerpoint/2010/main" val="25047646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Levels of racism</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37993256"/>
              </p:ext>
            </p:extLst>
          </p:nvPr>
        </p:nvGraphicFramePr>
        <p:xfrm>
          <a:off x="838199" y="1306286"/>
          <a:ext cx="10696303" cy="48706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p:cNvSpPr>
            <a:spLocks noGrp="1"/>
          </p:cNvSpPr>
          <p:nvPr>
            <p:ph type="sldNum" sz="quarter" idx="12"/>
          </p:nvPr>
        </p:nvSpPr>
        <p:spPr/>
        <p:txBody>
          <a:bodyPr/>
          <a:lstStyle/>
          <a:p>
            <a:fld id="{20EA00DD-2016-46DD-BB7D-9AF787BF25E8}" type="slidenum">
              <a:rPr lang="en-US" smtClean="0"/>
              <a:t>16</a:t>
            </a:fld>
            <a:endParaRPr lang="en-US"/>
          </a:p>
        </p:txBody>
      </p:sp>
    </p:spTree>
    <p:extLst>
      <p:ext uri="{BB962C8B-B14F-4D97-AF65-F5344CB8AC3E}">
        <p14:creationId xmlns:p14="http://schemas.microsoft.com/office/powerpoint/2010/main" val="12453504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Institutional (structural) racism</a:t>
            </a:r>
            <a:endParaRPr lang="en-US" dirty="0"/>
          </a:p>
        </p:txBody>
      </p:sp>
      <p:sp>
        <p:nvSpPr>
          <p:cNvPr id="3" name="Content Placeholder 2"/>
          <p:cNvSpPr>
            <a:spLocks noGrp="1"/>
          </p:cNvSpPr>
          <p:nvPr>
            <p:ph idx="1"/>
          </p:nvPr>
        </p:nvSpPr>
        <p:spPr/>
        <p:txBody>
          <a:bodyPr/>
          <a:lstStyle/>
          <a:p>
            <a:r>
              <a:rPr lang="en-US" dirty="0"/>
              <a:t>D</a:t>
            </a:r>
            <a:r>
              <a:rPr lang="en-US" dirty="0" smtClean="0"/>
              <a:t>ifferential access to the goods, services, and opportunities of society by race</a:t>
            </a:r>
          </a:p>
          <a:p>
            <a:r>
              <a:rPr lang="en-US" dirty="0" smtClean="0"/>
              <a:t>Normative, sometimes legalized</a:t>
            </a:r>
          </a:p>
          <a:p>
            <a:r>
              <a:rPr lang="en-US" dirty="0" smtClean="0"/>
              <a:t>STRUCTURAL, codified into our policies, governments, and institutions</a:t>
            </a:r>
          </a:p>
          <a:p>
            <a:r>
              <a:rPr lang="en-US" dirty="0" smtClean="0"/>
              <a:t>No identifiable perpetrator</a:t>
            </a:r>
          </a:p>
          <a:p>
            <a:r>
              <a:rPr lang="en-US" dirty="0" smtClean="0"/>
              <a:t>Often evident as inaction in the face of need</a:t>
            </a:r>
            <a:endParaRPr lang="en-US" dirty="0"/>
          </a:p>
        </p:txBody>
      </p:sp>
      <p:sp>
        <p:nvSpPr>
          <p:cNvPr id="7" name="TextBox 6"/>
          <p:cNvSpPr txBox="1"/>
          <p:nvPr/>
        </p:nvSpPr>
        <p:spPr>
          <a:xfrm>
            <a:off x="838200" y="6242429"/>
            <a:ext cx="3991349" cy="307777"/>
          </a:xfrm>
          <a:prstGeom prst="rect">
            <a:avLst/>
          </a:prstGeom>
          <a:noFill/>
        </p:spPr>
        <p:txBody>
          <a:bodyPr wrap="none" rtlCol="0">
            <a:spAutoFit/>
          </a:bodyPr>
          <a:lstStyle/>
          <a:p>
            <a:r>
              <a:rPr lang="en-US" sz="1400" dirty="0"/>
              <a:t>Jones CP. </a:t>
            </a:r>
            <a:r>
              <a:rPr lang="en-US" sz="1400" i="1" dirty="0" smtClean="0"/>
              <a:t>Am </a:t>
            </a:r>
            <a:r>
              <a:rPr lang="en-US" sz="1400" i="1" dirty="0"/>
              <a:t>J Public Health</a:t>
            </a:r>
            <a:r>
              <a:rPr lang="en-US" sz="1400" dirty="0"/>
              <a:t>. 2000;90(8):</a:t>
            </a:r>
            <a:r>
              <a:rPr lang="en-US" sz="1400" dirty="0" smtClean="0"/>
              <a:t>1212-1215.</a:t>
            </a:r>
            <a:endParaRPr lang="en-US" sz="1400" dirty="0"/>
          </a:p>
        </p:txBody>
      </p:sp>
      <p:sp>
        <p:nvSpPr>
          <p:cNvPr id="4" name="Slide Number Placeholder 3"/>
          <p:cNvSpPr>
            <a:spLocks noGrp="1"/>
          </p:cNvSpPr>
          <p:nvPr>
            <p:ph type="sldNum" sz="quarter" idx="12"/>
          </p:nvPr>
        </p:nvSpPr>
        <p:spPr/>
        <p:txBody>
          <a:bodyPr/>
          <a:lstStyle/>
          <a:p>
            <a:fld id="{20EA00DD-2016-46DD-BB7D-9AF787BF25E8}" type="slidenum">
              <a:rPr lang="en-US" smtClean="0"/>
              <a:t>17</a:t>
            </a:fld>
            <a:endParaRPr lang="en-US" dirty="0"/>
          </a:p>
        </p:txBody>
      </p:sp>
    </p:spTree>
    <p:extLst>
      <p:ext uri="{BB962C8B-B14F-4D97-AF65-F5344CB8AC3E}">
        <p14:creationId xmlns:p14="http://schemas.microsoft.com/office/powerpoint/2010/main" val="27148623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Institutional racism manifests both in: </a:t>
            </a:r>
            <a:endParaRPr lang="en-US" dirty="0"/>
          </a:p>
        </p:txBody>
      </p:sp>
      <p:sp>
        <p:nvSpPr>
          <p:cNvPr id="3" name="Content Placeholder 2"/>
          <p:cNvSpPr>
            <a:spLocks noGrp="1"/>
          </p:cNvSpPr>
          <p:nvPr>
            <p:ph idx="1"/>
          </p:nvPr>
        </p:nvSpPr>
        <p:spPr/>
        <p:txBody>
          <a:bodyPr>
            <a:normAutofit lnSpcReduction="10000"/>
          </a:bodyPr>
          <a:lstStyle/>
          <a:p>
            <a:r>
              <a:rPr lang="en-US" dirty="0" smtClean="0"/>
              <a:t>Material conditions</a:t>
            </a:r>
          </a:p>
          <a:p>
            <a:pPr lvl="1"/>
            <a:r>
              <a:rPr lang="en-US" dirty="0"/>
              <a:t>Quality education</a:t>
            </a:r>
          </a:p>
          <a:p>
            <a:pPr lvl="1"/>
            <a:r>
              <a:rPr lang="en-US" dirty="0"/>
              <a:t>Sound housing</a:t>
            </a:r>
          </a:p>
          <a:p>
            <a:pPr lvl="1"/>
            <a:r>
              <a:rPr lang="en-US" dirty="0"/>
              <a:t>Gainful employment</a:t>
            </a:r>
          </a:p>
          <a:p>
            <a:pPr lvl="1"/>
            <a:r>
              <a:rPr lang="en-US" dirty="0"/>
              <a:t>Appropriate medical facilities</a:t>
            </a:r>
          </a:p>
          <a:p>
            <a:pPr lvl="1"/>
            <a:r>
              <a:rPr lang="en-US" dirty="0"/>
              <a:t>Clean and safe </a:t>
            </a:r>
            <a:r>
              <a:rPr lang="en-US" dirty="0" smtClean="0"/>
              <a:t>environment</a:t>
            </a:r>
          </a:p>
          <a:p>
            <a:r>
              <a:rPr lang="en-US" dirty="0" smtClean="0"/>
              <a:t>Access to power</a:t>
            </a:r>
          </a:p>
          <a:p>
            <a:pPr lvl="1"/>
            <a:r>
              <a:rPr lang="en-US" dirty="0" smtClean="0"/>
              <a:t>Differential access to information</a:t>
            </a:r>
          </a:p>
          <a:p>
            <a:pPr lvl="1"/>
            <a:r>
              <a:rPr lang="en-US" dirty="0" smtClean="0"/>
              <a:t>Resources such as wealth and organizational infrastructure</a:t>
            </a:r>
          </a:p>
          <a:p>
            <a:pPr lvl="1"/>
            <a:r>
              <a:rPr lang="en-US" dirty="0"/>
              <a:t>V</a:t>
            </a:r>
            <a:r>
              <a:rPr lang="en-US" dirty="0" smtClean="0"/>
              <a:t>oice, including voting rights, representation in government, control of the media</a:t>
            </a:r>
            <a:endParaRPr lang="en-US" dirty="0"/>
          </a:p>
        </p:txBody>
      </p:sp>
      <p:sp>
        <p:nvSpPr>
          <p:cNvPr id="4" name="Slide Number Placeholder 3"/>
          <p:cNvSpPr>
            <a:spLocks noGrp="1"/>
          </p:cNvSpPr>
          <p:nvPr>
            <p:ph type="sldNum" sz="quarter" idx="12"/>
          </p:nvPr>
        </p:nvSpPr>
        <p:spPr/>
        <p:txBody>
          <a:bodyPr/>
          <a:lstStyle/>
          <a:p>
            <a:fld id="{20EA00DD-2016-46DD-BB7D-9AF787BF25E8}" type="slidenum">
              <a:rPr lang="en-US" smtClean="0"/>
              <a:t>18</a:t>
            </a:fld>
            <a:endParaRPr lang="en-US"/>
          </a:p>
        </p:txBody>
      </p:sp>
      <p:sp>
        <p:nvSpPr>
          <p:cNvPr id="6" name="TextBox 5"/>
          <p:cNvSpPr txBox="1"/>
          <p:nvPr/>
        </p:nvSpPr>
        <p:spPr>
          <a:xfrm>
            <a:off x="838200" y="6242429"/>
            <a:ext cx="3991349" cy="307777"/>
          </a:xfrm>
          <a:prstGeom prst="rect">
            <a:avLst/>
          </a:prstGeom>
          <a:noFill/>
        </p:spPr>
        <p:txBody>
          <a:bodyPr wrap="none" rtlCol="0">
            <a:spAutoFit/>
          </a:bodyPr>
          <a:lstStyle/>
          <a:p>
            <a:r>
              <a:rPr lang="en-US" sz="1400" dirty="0"/>
              <a:t>Jones CP. </a:t>
            </a:r>
            <a:r>
              <a:rPr lang="en-US" sz="1400" i="1" dirty="0" smtClean="0"/>
              <a:t>Am </a:t>
            </a:r>
            <a:r>
              <a:rPr lang="en-US" sz="1400" i="1" dirty="0"/>
              <a:t>J Public Health</a:t>
            </a:r>
            <a:r>
              <a:rPr lang="en-US" sz="1400" dirty="0"/>
              <a:t>. 2000;90(8):</a:t>
            </a:r>
            <a:r>
              <a:rPr lang="en-US" sz="1400" dirty="0" smtClean="0"/>
              <a:t>1212-1215.</a:t>
            </a:r>
            <a:endParaRPr lang="en-US" sz="1400" dirty="0"/>
          </a:p>
        </p:txBody>
      </p:sp>
    </p:spTree>
    <p:extLst>
      <p:ext uri="{BB962C8B-B14F-4D97-AF65-F5344CB8AC3E}">
        <p14:creationId xmlns:p14="http://schemas.microsoft.com/office/powerpoint/2010/main" val="3508617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rapezoid 16"/>
          <p:cNvSpPr/>
          <p:nvPr/>
        </p:nvSpPr>
        <p:spPr>
          <a:xfrm rot="10800000">
            <a:off x="1949005" y="4050215"/>
            <a:ext cx="2691205" cy="2033195"/>
          </a:xfrm>
          <a:prstGeom prst="trapezoid">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dirty="0"/>
          </a:p>
        </p:txBody>
      </p:sp>
      <p:sp>
        <p:nvSpPr>
          <p:cNvPr id="18" name="Trapezoid 17"/>
          <p:cNvSpPr/>
          <p:nvPr/>
        </p:nvSpPr>
        <p:spPr>
          <a:xfrm rot="10800000">
            <a:off x="7108114" y="4032435"/>
            <a:ext cx="2691205" cy="2033195"/>
          </a:xfrm>
          <a:prstGeom prst="trapezoid">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29" name="7-Point Star 128"/>
          <p:cNvSpPr/>
          <p:nvPr/>
        </p:nvSpPr>
        <p:spPr>
          <a:xfrm>
            <a:off x="566372" y="315966"/>
            <a:ext cx="1583144" cy="1463040"/>
          </a:xfrm>
          <a:prstGeom prst="star7">
            <a:avLst/>
          </a:prstGeom>
          <a:solidFill>
            <a:srgbClr val="FFFF00"/>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5" name="TextBox 4"/>
          <p:cNvSpPr txBox="1"/>
          <p:nvPr/>
        </p:nvSpPr>
        <p:spPr>
          <a:xfrm>
            <a:off x="2010056" y="2795259"/>
            <a:ext cx="2569101" cy="461665"/>
          </a:xfrm>
          <a:prstGeom prst="rect">
            <a:avLst/>
          </a:prstGeom>
          <a:noFill/>
        </p:spPr>
        <p:txBody>
          <a:bodyPr wrap="none" rtlCol="0">
            <a:spAutoFit/>
          </a:bodyPr>
          <a:lstStyle/>
          <a:p>
            <a:r>
              <a:rPr lang="en-US" sz="2400" dirty="0" smtClean="0"/>
              <a:t>Unearned privilege</a:t>
            </a:r>
            <a:endParaRPr lang="en-US" sz="2400" dirty="0"/>
          </a:p>
        </p:txBody>
      </p:sp>
      <p:sp>
        <p:nvSpPr>
          <p:cNvPr id="2" name="TextBox 1"/>
          <p:cNvSpPr txBox="1"/>
          <p:nvPr/>
        </p:nvSpPr>
        <p:spPr>
          <a:xfrm>
            <a:off x="1726259" y="6207314"/>
            <a:ext cx="3136693" cy="369332"/>
          </a:xfrm>
          <a:prstGeom prst="rect">
            <a:avLst/>
          </a:prstGeom>
          <a:noFill/>
        </p:spPr>
        <p:txBody>
          <a:bodyPr wrap="none" rtlCol="0">
            <a:spAutoFit/>
          </a:bodyPr>
          <a:lstStyle/>
          <a:p>
            <a:r>
              <a:rPr lang="en-US" dirty="0" smtClean="0"/>
              <a:t>Fertile soil </a:t>
            </a:r>
            <a:r>
              <a:rPr lang="en-US" smtClean="0"/>
              <a:t>from hardware store</a:t>
            </a:r>
            <a:endParaRPr lang="en-US" dirty="0"/>
          </a:p>
        </p:txBody>
      </p:sp>
      <p:sp>
        <p:nvSpPr>
          <p:cNvPr id="7" name="TextBox 6"/>
          <p:cNvSpPr txBox="1"/>
          <p:nvPr/>
        </p:nvSpPr>
        <p:spPr>
          <a:xfrm>
            <a:off x="7712968" y="6209771"/>
            <a:ext cx="1481496" cy="369332"/>
          </a:xfrm>
          <a:prstGeom prst="rect">
            <a:avLst/>
          </a:prstGeom>
          <a:noFill/>
        </p:spPr>
        <p:txBody>
          <a:bodyPr wrap="none" rtlCol="0">
            <a:spAutoFit/>
          </a:bodyPr>
          <a:lstStyle/>
          <a:p>
            <a:r>
              <a:rPr lang="en-US" dirty="0" smtClean="0"/>
              <a:t>Dry, </a:t>
            </a:r>
            <a:r>
              <a:rPr lang="en-US" smtClean="0"/>
              <a:t>rocky soil</a:t>
            </a:r>
            <a:endParaRPr lang="en-US" dirty="0"/>
          </a:p>
        </p:txBody>
      </p:sp>
      <p:sp>
        <p:nvSpPr>
          <p:cNvPr id="8" name="7-Point Star 7"/>
          <p:cNvSpPr/>
          <p:nvPr/>
        </p:nvSpPr>
        <p:spPr>
          <a:xfrm rot="1204823">
            <a:off x="566372" y="315966"/>
            <a:ext cx="1583144" cy="1463040"/>
          </a:xfrm>
          <a:prstGeom prst="star7">
            <a:avLst/>
          </a:prstGeom>
          <a:solidFill>
            <a:srgbClr val="FFFF00"/>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0" name="Oval 9"/>
          <p:cNvSpPr/>
          <p:nvPr/>
        </p:nvSpPr>
        <p:spPr>
          <a:xfrm>
            <a:off x="844294" y="594829"/>
            <a:ext cx="975045" cy="954028"/>
          </a:xfrm>
          <a:prstGeom prst="ellipse">
            <a:avLst/>
          </a:prstGeom>
          <a:solidFill>
            <a:srgbClr val="FFC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12"/>
          </p:nvPr>
        </p:nvSpPr>
        <p:spPr/>
        <p:txBody>
          <a:bodyPr/>
          <a:lstStyle/>
          <a:p>
            <a:fld id="{20EA00DD-2016-46DD-BB7D-9AF787BF25E8}" type="slidenum">
              <a:rPr lang="en-US" smtClean="0"/>
              <a:t>19</a:t>
            </a:fld>
            <a:endParaRPr lang="en-US"/>
          </a:p>
        </p:txBody>
      </p:sp>
      <p:sp>
        <p:nvSpPr>
          <p:cNvPr id="13" name="TextBox 12"/>
          <p:cNvSpPr txBox="1"/>
          <p:nvPr/>
        </p:nvSpPr>
        <p:spPr>
          <a:xfrm>
            <a:off x="844294" y="6546661"/>
            <a:ext cx="3991349" cy="307777"/>
          </a:xfrm>
          <a:prstGeom prst="rect">
            <a:avLst/>
          </a:prstGeom>
          <a:noFill/>
        </p:spPr>
        <p:txBody>
          <a:bodyPr wrap="none" rtlCol="0">
            <a:spAutoFit/>
          </a:bodyPr>
          <a:lstStyle/>
          <a:p>
            <a:r>
              <a:rPr lang="en-US" sz="1400" dirty="0"/>
              <a:t>Jones CP. </a:t>
            </a:r>
            <a:r>
              <a:rPr lang="en-US" sz="1400" i="1" dirty="0" smtClean="0"/>
              <a:t>Am </a:t>
            </a:r>
            <a:r>
              <a:rPr lang="en-US" sz="1400" i="1" dirty="0"/>
              <a:t>J Public Health</a:t>
            </a:r>
            <a:r>
              <a:rPr lang="en-US" sz="1400" dirty="0"/>
              <a:t>. 2000;90(8):</a:t>
            </a:r>
            <a:r>
              <a:rPr lang="en-US" sz="1400" dirty="0" smtClean="0"/>
              <a:t>1212-1215.</a:t>
            </a:r>
            <a:endParaRPr lang="en-US" sz="1400" dirty="0"/>
          </a:p>
        </p:txBody>
      </p:sp>
    </p:spTree>
    <p:extLst>
      <p:ext uri="{BB962C8B-B14F-4D97-AF65-F5344CB8AC3E}">
        <p14:creationId xmlns:p14="http://schemas.microsoft.com/office/powerpoint/2010/main" val="42066364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are we talking about this?</a:t>
            </a:r>
            <a:endParaRPr lang="en-US" dirty="0"/>
          </a:p>
        </p:txBody>
      </p:sp>
      <p:sp>
        <p:nvSpPr>
          <p:cNvPr id="3" name="Content Placeholder 2"/>
          <p:cNvSpPr>
            <a:spLocks noGrp="1"/>
          </p:cNvSpPr>
          <p:nvPr>
            <p:ph idx="1"/>
          </p:nvPr>
        </p:nvSpPr>
        <p:spPr/>
        <p:txBody>
          <a:bodyPr/>
          <a:lstStyle/>
          <a:p>
            <a:r>
              <a:rPr lang="en-US" dirty="0" smtClean="0"/>
              <a:t>The delivery of healthcare as we know it is fundamentally </a:t>
            </a:r>
            <a:r>
              <a:rPr lang="en-US" i="1" dirty="0" smtClean="0"/>
              <a:t>transforming</a:t>
            </a:r>
            <a:r>
              <a:rPr lang="en-US" dirty="0" smtClean="0"/>
              <a:t>, with greater emphasis on:</a:t>
            </a:r>
          </a:p>
          <a:p>
            <a:pPr lvl="1"/>
            <a:r>
              <a:rPr lang="en-US" dirty="0"/>
              <a:t>Patient-centeredness</a:t>
            </a:r>
          </a:p>
          <a:p>
            <a:pPr lvl="1"/>
            <a:r>
              <a:rPr lang="en-US" dirty="0"/>
              <a:t>Health and wellness promotion </a:t>
            </a:r>
            <a:r>
              <a:rPr lang="en-US" dirty="0" smtClean="0"/>
              <a:t>(as opposed to a focus on disease)</a:t>
            </a:r>
            <a:endParaRPr lang="en-US" dirty="0"/>
          </a:p>
          <a:p>
            <a:pPr lvl="1"/>
            <a:r>
              <a:rPr lang="en-US" dirty="0"/>
              <a:t>Population health and community engagement</a:t>
            </a:r>
          </a:p>
          <a:p>
            <a:pPr lvl="1"/>
            <a:r>
              <a:rPr lang="en-US" dirty="0"/>
              <a:t>HEALTH </a:t>
            </a:r>
            <a:r>
              <a:rPr lang="en-US" dirty="0" smtClean="0"/>
              <a:t>EQUITY</a:t>
            </a:r>
          </a:p>
          <a:p>
            <a:r>
              <a:rPr lang="en-US" dirty="0" smtClean="0"/>
              <a:t>Race and racism are major social determinants of health and access to quality health care</a:t>
            </a:r>
          </a:p>
        </p:txBody>
      </p:sp>
      <p:sp>
        <p:nvSpPr>
          <p:cNvPr id="4" name="Slide Number Placeholder 3"/>
          <p:cNvSpPr>
            <a:spLocks noGrp="1"/>
          </p:cNvSpPr>
          <p:nvPr>
            <p:ph type="sldNum" sz="quarter" idx="12"/>
          </p:nvPr>
        </p:nvSpPr>
        <p:spPr/>
        <p:txBody>
          <a:bodyPr/>
          <a:lstStyle/>
          <a:p>
            <a:fld id="{20EA00DD-2016-46DD-BB7D-9AF787BF25E8}" type="slidenum">
              <a:rPr lang="en-US" smtClean="0"/>
              <a:t>2</a:t>
            </a:fld>
            <a:endParaRPr lang="en-US"/>
          </a:p>
        </p:txBody>
      </p:sp>
    </p:spTree>
    <p:extLst>
      <p:ext uri="{BB962C8B-B14F-4D97-AF65-F5344CB8AC3E}">
        <p14:creationId xmlns:p14="http://schemas.microsoft.com/office/powerpoint/2010/main" val="4797973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rapezoid 16"/>
          <p:cNvSpPr/>
          <p:nvPr/>
        </p:nvSpPr>
        <p:spPr>
          <a:xfrm rot="10800000">
            <a:off x="1949005" y="4050215"/>
            <a:ext cx="2691205" cy="2033195"/>
          </a:xfrm>
          <a:prstGeom prst="trapezoid">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18" name="Trapezoid 17"/>
          <p:cNvSpPr/>
          <p:nvPr/>
        </p:nvSpPr>
        <p:spPr>
          <a:xfrm rot="10800000">
            <a:off x="7108114" y="4032435"/>
            <a:ext cx="2691205" cy="2033195"/>
          </a:xfrm>
          <a:prstGeom prst="trapezoid">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29" name="7-Point Star 128"/>
          <p:cNvSpPr/>
          <p:nvPr/>
        </p:nvSpPr>
        <p:spPr>
          <a:xfrm>
            <a:off x="566372" y="315966"/>
            <a:ext cx="1583144" cy="1463040"/>
          </a:xfrm>
          <a:prstGeom prst="star7">
            <a:avLst/>
          </a:prstGeom>
          <a:solidFill>
            <a:srgbClr val="FFFF00"/>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2" name="Rectangle 1"/>
          <p:cNvSpPr/>
          <p:nvPr/>
        </p:nvSpPr>
        <p:spPr>
          <a:xfrm rot="19064288">
            <a:off x="4303059" y="2409713"/>
            <a:ext cx="699247" cy="45182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rot="13277854">
            <a:off x="6758490" y="2409714"/>
            <a:ext cx="699247" cy="451821"/>
          </a:xfrm>
          <a:prstGeom prst="rect">
            <a:avLst/>
          </a:prstGeom>
          <a:solidFill>
            <a:srgbClr val="FA7EE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p:nvPr/>
        </p:nvSpPr>
        <p:spPr>
          <a:xfrm>
            <a:off x="4091397" y="3785424"/>
            <a:ext cx="64546" cy="753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390451" y="3506428"/>
            <a:ext cx="64546" cy="753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3822551" y="3342023"/>
            <a:ext cx="64546" cy="753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4145185" y="3230880"/>
            <a:ext cx="64546" cy="753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4209731" y="3073101"/>
            <a:ext cx="64546" cy="753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7842325" y="3110753"/>
            <a:ext cx="64546" cy="753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7906871" y="3610142"/>
            <a:ext cx="64546" cy="753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7519877" y="3263153"/>
            <a:ext cx="64546" cy="753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8389170" y="3496611"/>
            <a:ext cx="64546" cy="753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8138065" y="3785424"/>
            <a:ext cx="64546" cy="753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639927" y="1162686"/>
            <a:ext cx="5091330" cy="830997"/>
          </a:xfrm>
          <a:prstGeom prst="rect">
            <a:avLst/>
          </a:prstGeom>
          <a:noFill/>
        </p:spPr>
        <p:txBody>
          <a:bodyPr wrap="none" rtlCol="0">
            <a:spAutoFit/>
          </a:bodyPr>
          <a:lstStyle/>
          <a:p>
            <a:r>
              <a:rPr lang="en-US" sz="2400" dirty="0" smtClean="0"/>
              <a:t>Historical insult: Gardener prefers red,  </a:t>
            </a:r>
          </a:p>
          <a:p>
            <a:r>
              <a:rPr lang="en-US" sz="2400" dirty="0" smtClean="0"/>
              <a:t>so plants red seeds in more fertile soil</a:t>
            </a:r>
            <a:endParaRPr lang="en-US" sz="2400" dirty="0"/>
          </a:p>
        </p:txBody>
      </p:sp>
      <p:sp>
        <p:nvSpPr>
          <p:cNvPr id="20" name="7-Point Star 19"/>
          <p:cNvSpPr/>
          <p:nvPr/>
        </p:nvSpPr>
        <p:spPr>
          <a:xfrm rot="1204823">
            <a:off x="566372" y="315965"/>
            <a:ext cx="1583144" cy="1463040"/>
          </a:xfrm>
          <a:prstGeom prst="star7">
            <a:avLst/>
          </a:prstGeom>
          <a:solidFill>
            <a:srgbClr val="FFFF00"/>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5" name="Oval 4"/>
          <p:cNvSpPr/>
          <p:nvPr/>
        </p:nvSpPr>
        <p:spPr>
          <a:xfrm>
            <a:off x="844294" y="594829"/>
            <a:ext cx="975045" cy="954028"/>
          </a:xfrm>
          <a:prstGeom prst="ellipse">
            <a:avLst/>
          </a:prstGeom>
          <a:solidFill>
            <a:srgbClr val="FFC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p>
            <a:fld id="{20EA00DD-2016-46DD-BB7D-9AF787BF25E8}" type="slidenum">
              <a:rPr lang="en-US" smtClean="0"/>
              <a:t>20</a:t>
            </a:fld>
            <a:endParaRPr lang="en-US"/>
          </a:p>
        </p:txBody>
      </p:sp>
      <p:sp>
        <p:nvSpPr>
          <p:cNvPr id="23" name="TextBox 22"/>
          <p:cNvSpPr txBox="1"/>
          <p:nvPr/>
        </p:nvSpPr>
        <p:spPr>
          <a:xfrm>
            <a:off x="838200" y="6242429"/>
            <a:ext cx="3991349" cy="307777"/>
          </a:xfrm>
          <a:prstGeom prst="rect">
            <a:avLst/>
          </a:prstGeom>
          <a:noFill/>
        </p:spPr>
        <p:txBody>
          <a:bodyPr wrap="none" rtlCol="0">
            <a:spAutoFit/>
          </a:bodyPr>
          <a:lstStyle/>
          <a:p>
            <a:r>
              <a:rPr lang="en-US" sz="1400" dirty="0"/>
              <a:t>Jones CP. </a:t>
            </a:r>
            <a:r>
              <a:rPr lang="en-US" sz="1400" i="1" dirty="0" smtClean="0"/>
              <a:t>Am </a:t>
            </a:r>
            <a:r>
              <a:rPr lang="en-US" sz="1400" i="1" dirty="0"/>
              <a:t>J Public Health</a:t>
            </a:r>
            <a:r>
              <a:rPr lang="en-US" sz="1400" dirty="0"/>
              <a:t>. 2000;90(8):</a:t>
            </a:r>
            <a:r>
              <a:rPr lang="en-US" sz="1400" dirty="0" smtClean="0"/>
              <a:t>1212-1215.</a:t>
            </a:r>
            <a:endParaRPr lang="en-US" sz="1400" dirty="0"/>
          </a:p>
        </p:txBody>
      </p:sp>
    </p:spTree>
    <p:extLst>
      <p:ext uri="{BB962C8B-B14F-4D97-AF65-F5344CB8AC3E}">
        <p14:creationId xmlns:p14="http://schemas.microsoft.com/office/powerpoint/2010/main" val="1113940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7" name="Group 126"/>
          <p:cNvGrpSpPr/>
          <p:nvPr/>
        </p:nvGrpSpPr>
        <p:grpSpPr>
          <a:xfrm>
            <a:off x="1643796" y="1999092"/>
            <a:ext cx="3362661" cy="4084318"/>
            <a:chOff x="2285591" y="1972237"/>
            <a:chExt cx="3362661" cy="4084318"/>
          </a:xfrm>
        </p:grpSpPr>
        <p:sp>
          <p:nvSpPr>
            <p:cNvPr id="63" name="Teardrop 62"/>
            <p:cNvSpPr/>
            <p:nvPr/>
          </p:nvSpPr>
          <p:spPr>
            <a:xfrm rot="17146442">
              <a:off x="4486501" y="3308945"/>
              <a:ext cx="355193" cy="36276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0" name="Teardrop 59"/>
            <p:cNvSpPr/>
            <p:nvPr/>
          </p:nvSpPr>
          <p:spPr>
            <a:xfrm rot="17146442">
              <a:off x="3615522" y="3320394"/>
              <a:ext cx="355193" cy="36276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9" name="Teardrop 58"/>
            <p:cNvSpPr/>
            <p:nvPr/>
          </p:nvSpPr>
          <p:spPr>
            <a:xfrm rot="17146442">
              <a:off x="2904641" y="3469933"/>
              <a:ext cx="355193" cy="36276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5" name="Teardrop 54"/>
            <p:cNvSpPr/>
            <p:nvPr/>
          </p:nvSpPr>
          <p:spPr>
            <a:xfrm rot="17146442">
              <a:off x="3368762" y="2829701"/>
              <a:ext cx="269759" cy="384921"/>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2" name="Teardrop 61"/>
            <p:cNvSpPr/>
            <p:nvPr/>
          </p:nvSpPr>
          <p:spPr>
            <a:xfrm rot="17146442">
              <a:off x="3687162" y="2592948"/>
              <a:ext cx="355193" cy="36276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8" name="Teardrop 57"/>
            <p:cNvSpPr/>
            <p:nvPr/>
          </p:nvSpPr>
          <p:spPr>
            <a:xfrm rot="17146442">
              <a:off x="3012453" y="2878847"/>
              <a:ext cx="355193" cy="36276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 name="Explosion 1 8"/>
            <p:cNvSpPr/>
            <p:nvPr/>
          </p:nvSpPr>
          <p:spPr>
            <a:xfrm>
              <a:off x="3042622" y="2312894"/>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 name="Explosion 1 9"/>
            <p:cNvSpPr/>
            <p:nvPr/>
          </p:nvSpPr>
          <p:spPr>
            <a:xfrm>
              <a:off x="3485926" y="2690310"/>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4" name="Explosion 1 13"/>
            <p:cNvSpPr/>
            <p:nvPr/>
          </p:nvSpPr>
          <p:spPr>
            <a:xfrm>
              <a:off x="4607860" y="3100891"/>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7" name="Trapezoid 16"/>
            <p:cNvSpPr/>
            <p:nvPr/>
          </p:nvSpPr>
          <p:spPr>
            <a:xfrm rot="10800000">
              <a:off x="2590800" y="4023360"/>
              <a:ext cx="2691205" cy="2033195"/>
            </a:xfrm>
            <a:prstGeom prst="trapezoid">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27" name="Explosion 1 26"/>
            <p:cNvSpPr/>
            <p:nvPr/>
          </p:nvSpPr>
          <p:spPr>
            <a:xfrm>
              <a:off x="3874998" y="2321855"/>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9" name="Teardrop 28"/>
            <p:cNvSpPr/>
            <p:nvPr/>
          </p:nvSpPr>
          <p:spPr>
            <a:xfrm>
              <a:off x="3025367" y="3211604"/>
              <a:ext cx="247426" cy="342450"/>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1" name="Teardrop 30"/>
            <p:cNvSpPr/>
            <p:nvPr/>
          </p:nvSpPr>
          <p:spPr>
            <a:xfrm>
              <a:off x="4235375" y="3564372"/>
              <a:ext cx="247426" cy="342450"/>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2" name="Teardrop 31"/>
            <p:cNvSpPr/>
            <p:nvPr/>
          </p:nvSpPr>
          <p:spPr>
            <a:xfrm>
              <a:off x="2795196" y="3768762"/>
              <a:ext cx="247426" cy="342450"/>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5" name="Teardrop 34"/>
            <p:cNvSpPr/>
            <p:nvPr/>
          </p:nvSpPr>
          <p:spPr>
            <a:xfrm rot="13079724">
              <a:off x="4285984" y="3043035"/>
              <a:ext cx="377641" cy="42402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6" name="Teardrop 35"/>
            <p:cNvSpPr/>
            <p:nvPr/>
          </p:nvSpPr>
          <p:spPr>
            <a:xfrm rot="14141523">
              <a:off x="5233081" y="3615880"/>
              <a:ext cx="377641" cy="42402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7" name="Teardrop 36"/>
            <p:cNvSpPr/>
            <p:nvPr/>
          </p:nvSpPr>
          <p:spPr>
            <a:xfrm rot="13079724" flipH="1">
              <a:off x="3346260" y="3282356"/>
              <a:ext cx="284570" cy="42402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8" name="Teardrop 37"/>
            <p:cNvSpPr/>
            <p:nvPr/>
          </p:nvSpPr>
          <p:spPr>
            <a:xfrm rot="16909218">
              <a:off x="3718384" y="3691861"/>
              <a:ext cx="377641" cy="42402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9" name="Teardrop 38"/>
            <p:cNvSpPr/>
            <p:nvPr/>
          </p:nvSpPr>
          <p:spPr>
            <a:xfrm>
              <a:off x="2631905" y="3183816"/>
              <a:ext cx="377641" cy="42402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0" name="Teardrop 39"/>
            <p:cNvSpPr/>
            <p:nvPr/>
          </p:nvSpPr>
          <p:spPr>
            <a:xfrm rot="20934346">
              <a:off x="3364659" y="3792807"/>
              <a:ext cx="270816" cy="348955"/>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1" name="Teardrop 40"/>
            <p:cNvSpPr/>
            <p:nvPr/>
          </p:nvSpPr>
          <p:spPr>
            <a:xfrm rot="17146442">
              <a:off x="4619720" y="3769659"/>
              <a:ext cx="377641" cy="42402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grpSp>
          <p:nvGrpSpPr>
            <p:cNvPr id="42" name="Group 41"/>
            <p:cNvGrpSpPr/>
            <p:nvPr/>
          </p:nvGrpSpPr>
          <p:grpSpPr>
            <a:xfrm>
              <a:off x="2285591" y="1972237"/>
              <a:ext cx="3362661" cy="2409710"/>
              <a:chOff x="2363096" y="2026026"/>
              <a:chExt cx="3362661" cy="2409710"/>
            </a:xfrm>
          </p:grpSpPr>
          <p:sp>
            <p:nvSpPr>
              <p:cNvPr id="43" name="Explosion 1 42"/>
              <p:cNvSpPr/>
              <p:nvPr/>
            </p:nvSpPr>
            <p:spPr>
              <a:xfrm>
                <a:off x="2486920" y="2667897"/>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4" name="Explosion 1 43"/>
              <p:cNvSpPr/>
              <p:nvPr/>
            </p:nvSpPr>
            <p:spPr>
              <a:xfrm>
                <a:off x="2935044" y="3035451"/>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5" name="Explosion 1 44"/>
              <p:cNvSpPr/>
              <p:nvPr/>
            </p:nvSpPr>
            <p:spPr>
              <a:xfrm>
                <a:off x="4049921" y="2977178"/>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6" name="Explosion 1 45"/>
              <p:cNvSpPr/>
              <p:nvPr/>
            </p:nvSpPr>
            <p:spPr>
              <a:xfrm>
                <a:off x="2363096" y="3374315"/>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7" name="Explosion 1 46"/>
              <p:cNvSpPr/>
              <p:nvPr/>
            </p:nvSpPr>
            <p:spPr>
              <a:xfrm>
                <a:off x="4961964" y="3425414"/>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8" name="Explosion 1 47"/>
              <p:cNvSpPr/>
              <p:nvPr/>
            </p:nvSpPr>
            <p:spPr>
              <a:xfrm>
                <a:off x="2948044" y="3596640"/>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9" name="Explosion 1 48"/>
              <p:cNvSpPr/>
              <p:nvPr/>
            </p:nvSpPr>
            <p:spPr>
              <a:xfrm>
                <a:off x="3553383" y="3444238"/>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0" name="Explosion 1 49"/>
              <p:cNvSpPr/>
              <p:nvPr/>
            </p:nvSpPr>
            <p:spPr>
              <a:xfrm>
                <a:off x="4253756" y="3520439"/>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1" name="Explosion 1 50"/>
              <p:cNvSpPr/>
              <p:nvPr/>
            </p:nvSpPr>
            <p:spPr>
              <a:xfrm>
                <a:off x="3743434" y="2928318"/>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2" name="Explosion 1 51"/>
              <p:cNvSpPr/>
              <p:nvPr/>
            </p:nvSpPr>
            <p:spPr>
              <a:xfrm>
                <a:off x="2690536" y="2329033"/>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3" name="Explosion 1 52"/>
              <p:cNvSpPr/>
              <p:nvPr/>
            </p:nvSpPr>
            <p:spPr>
              <a:xfrm>
                <a:off x="3499822" y="2026026"/>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4" name="Explosion 1 53"/>
              <p:cNvSpPr/>
              <p:nvPr/>
            </p:nvSpPr>
            <p:spPr>
              <a:xfrm>
                <a:off x="4514854" y="2474257"/>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grpSp>
        <p:sp>
          <p:nvSpPr>
            <p:cNvPr id="56" name="Teardrop 55"/>
            <p:cNvSpPr/>
            <p:nvPr/>
          </p:nvSpPr>
          <p:spPr>
            <a:xfrm rot="17146442">
              <a:off x="4117274" y="3772309"/>
              <a:ext cx="238071" cy="318901"/>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7" name="Teardrop 56"/>
            <p:cNvSpPr/>
            <p:nvPr/>
          </p:nvSpPr>
          <p:spPr>
            <a:xfrm rot="17146442">
              <a:off x="4808722" y="2986672"/>
              <a:ext cx="191516" cy="42402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1" name="Teardrop 60"/>
            <p:cNvSpPr/>
            <p:nvPr/>
          </p:nvSpPr>
          <p:spPr>
            <a:xfrm rot="17146442">
              <a:off x="4242485" y="2720181"/>
              <a:ext cx="355193" cy="36276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4" name="Oval 63"/>
            <p:cNvSpPr/>
            <p:nvPr/>
          </p:nvSpPr>
          <p:spPr>
            <a:xfrm>
              <a:off x="2908151" y="2627558"/>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65" name="Oval 64"/>
            <p:cNvSpPr/>
            <p:nvPr/>
          </p:nvSpPr>
          <p:spPr>
            <a:xfrm>
              <a:off x="3675022" y="2338727"/>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66" name="Oval 65"/>
            <p:cNvSpPr/>
            <p:nvPr/>
          </p:nvSpPr>
          <p:spPr>
            <a:xfrm>
              <a:off x="2674183" y="2963882"/>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67" name="Oval 66"/>
            <p:cNvSpPr/>
            <p:nvPr/>
          </p:nvSpPr>
          <p:spPr>
            <a:xfrm>
              <a:off x="2597659" y="3672765"/>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68" name="Oval 67"/>
            <p:cNvSpPr/>
            <p:nvPr/>
          </p:nvSpPr>
          <p:spPr>
            <a:xfrm>
              <a:off x="3126597" y="3909407"/>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69" name="Oval 68"/>
            <p:cNvSpPr/>
            <p:nvPr/>
          </p:nvSpPr>
          <p:spPr>
            <a:xfrm>
              <a:off x="3738356" y="3758877"/>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70" name="Oval 69"/>
            <p:cNvSpPr/>
            <p:nvPr/>
          </p:nvSpPr>
          <p:spPr>
            <a:xfrm>
              <a:off x="3124474" y="3338956"/>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71" name="Oval 70"/>
            <p:cNvSpPr/>
            <p:nvPr/>
          </p:nvSpPr>
          <p:spPr>
            <a:xfrm>
              <a:off x="4726876" y="2814167"/>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72" name="Oval 71"/>
            <p:cNvSpPr/>
            <p:nvPr/>
          </p:nvSpPr>
          <p:spPr>
            <a:xfrm>
              <a:off x="3943244" y="3232189"/>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73" name="Oval 72"/>
            <p:cNvSpPr/>
            <p:nvPr/>
          </p:nvSpPr>
          <p:spPr>
            <a:xfrm>
              <a:off x="4489984" y="3801731"/>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74" name="Oval 73"/>
            <p:cNvSpPr/>
            <p:nvPr/>
          </p:nvSpPr>
          <p:spPr>
            <a:xfrm>
              <a:off x="5168103" y="3738399"/>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grpSp>
      <p:cxnSp>
        <p:nvCxnSpPr>
          <p:cNvPr id="126" name="Straight Connector 125"/>
          <p:cNvCxnSpPr/>
          <p:nvPr/>
        </p:nvCxnSpPr>
        <p:spPr>
          <a:xfrm flipH="1">
            <a:off x="8505497" y="3745120"/>
            <a:ext cx="42507" cy="461259"/>
          </a:xfrm>
          <a:prstGeom prst="line">
            <a:avLst/>
          </a:prstGeom>
          <a:ln w="28575"/>
        </p:spPr>
        <p:style>
          <a:lnRef idx="1">
            <a:schemeClr val="accent6"/>
          </a:lnRef>
          <a:fillRef idx="0">
            <a:schemeClr val="accent6"/>
          </a:fillRef>
          <a:effectRef idx="0">
            <a:schemeClr val="accent6"/>
          </a:effectRef>
          <a:fontRef idx="minor">
            <a:schemeClr val="tx1"/>
          </a:fontRef>
        </p:style>
      </p:cxnSp>
      <p:cxnSp>
        <p:nvCxnSpPr>
          <p:cNvPr id="123" name="Straight Connector 122"/>
          <p:cNvCxnSpPr/>
          <p:nvPr/>
        </p:nvCxnSpPr>
        <p:spPr>
          <a:xfrm flipH="1">
            <a:off x="9406636" y="3518747"/>
            <a:ext cx="42507" cy="461259"/>
          </a:xfrm>
          <a:prstGeom prst="line">
            <a:avLst/>
          </a:prstGeom>
          <a:ln w="28575"/>
        </p:spPr>
        <p:style>
          <a:lnRef idx="1">
            <a:schemeClr val="accent6"/>
          </a:lnRef>
          <a:fillRef idx="0">
            <a:schemeClr val="accent6"/>
          </a:fillRef>
          <a:effectRef idx="0">
            <a:schemeClr val="accent6"/>
          </a:effectRef>
          <a:fontRef idx="minor">
            <a:schemeClr val="tx1"/>
          </a:fontRef>
        </p:style>
      </p:cxnSp>
      <p:sp>
        <p:nvSpPr>
          <p:cNvPr id="18" name="Trapezoid 17"/>
          <p:cNvSpPr/>
          <p:nvPr/>
        </p:nvSpPr>
        <p:spPr>
          <a:xfrm rot="10800000">
            <a:off x="7108114" y="4032435"/>
            <a:ext cx="2691205" cy="2033195"/>
          </a:xfrm>
          <a:prstGeom prst="trapezoid">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76" name="Teardrop 75"/>
          <p:cNvSpPr/>
          <p:nvPr/>
        </p:nvSpPr>
        <p:spPr>
          <a:xfrm rot="17146442">
            <a:off x="8611969" y="3765519"/>
            <a:ext cx="228444" cy="30452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77" name="Teardrop 76"/>
          <p:cNvSpPr/>
          <p:nvPr/>
        </p:nvSpPr>
        <p:spPr>
          <a:xfrm rot="17146442">
            <a:off x="7405675" y="3692366"/>
            <a:ext cx="355193" cy="36276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5" name="Teardrop 84"/>
          <p:cNvSpPr/>
          <p:nvPr/>
        </p:nvSpPr>
        <p:spPr>
          <a:xfrm>
            <a:off x="7526401" y="3434037"/>
            <a:ext cx="247426" cy="342450"/>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6" name="Teardrop 85"/>
          <p:cNvSpPr/>
          <p:nvPr/>
        </p:nvSpPr>
        <p:spPr>
          <a:xfrm>
            <a:off x="8736409" y="3786805"/>
            <a:ext cx="247426" cy="342450"/>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7" name="Teardrop 86"/>
          <p:cNvSpPr/>
          <p:nvPr/>
        </p:nvSpPr>
        <p:spPr>
          <a:xfrm>
            <a:off x="7296230" y="3991195"/>
            <a:ext cx="247426" cy="342450"/>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9" name="Teardrop 88"/>
          <p:cNvSpPr/>
          <p:nvPr/>
        </p:nvSpPr>
        <p:spPr>
          <a:xfrm rot="14141523">
            <a:off x="9734115" y="3838313"/>
            <a:ext cx="377641" cy="42402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3" name="Teardrop 92"/>
          <p:cNvSpPr/>
          <p:nvPr/>
        </p:nvSpPr>
        <p:spPr>
          <a:xfrm rot="20934346">
            <a:off x="7865693" y="4015240"/>
            <a:ext cx="270816" cy="348955"/>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4" name="Teardrop 93"/>
          <p:cNvSpPr/>
          <p:nvPr/>
        </p:nvSpPr>
        <p:spPr>
          <a:xfrm rot="17146442">
            <a:off x="9120754" y="3992092"/>
            <a:ext cx="377641" cy="42402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7" name="Explosion 1 96"/>
          <p:cNvSpPr/>
          <p:nvPr/>
        </p:nvSpPr>
        <p:spPr>
          <a:xfrm>
            <a:off x="7435357" y="3279187"/>
            <a:ext cx="687009" cy="764003"/>
          </a:xfrm>
          <a:prstGeom prst="irregularSeal1">
            <a:avLst/>
          </a:prstGeom>
          <a:solidFill>
            <a:srgbClr val="FA7EE8"/>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99" name="Explosion 1 98"/>
          <p:cNvSpPr/>
          <p:nvPr/>
        </p:nvSpPr>
        <p:spPr>
          <a:xfrm>
            <a:off x="6786625" y="3542959"/>
            <a:ext cx="763793" cy="839096"/>
          </a:xfrm>
          <a:prstGeom prst="irregularSeal1">
            <a:avLst/>
          </a:prstGeom>
          <a:solidFill>
            <a:srgbClr val="FA7EE8"/>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0" name="Explosion 1 99"/>
          <p:cNvSpPr/>
          <p:nvPr/>
        </p:nvSpPr>
        <p:spPr>
          <a:xfrm>
            <a:off x="9385493" y="3708528"/>
            <a:ext cx="677285" cy="724626"/>
          </a:xfrm>
          <a:prstGeom prst="irregularSeal1">
            <a:avLst/>
          </a:prstGeom>
          <a:solidFill>
            <a:srgbClr val="FA7EE8"/>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1" name="Explosion 1 100"/>
          <p:cNvSpPr/>
          <p:nvPr/>
        </p:nvSpPr>
        <p:spPr>
          <a:xfrm>
            <a:off x="7606852" y="3765284"/>
            <a:ext cx="528514" cy="652252"/>
          </a:xfrm>
          <a:prstGeom prst="irregularSeal1">
            <a:avLst/>
          </a:prstGeom>
          <a:solidFill>
            <a:srgbClr val="FA7EE8"/>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3" name="Explosion 1 102"/>
          <p:cNvSpPr/>
          <p:nvPr/>
        </p:nvSpPr>
        <p:spPr>
          <a:xfrm>
            <a:off x="8819830" y="3689083"/>
            <a:ext cx="621248" cy="701940"/>
          </a:xfrm>
          <a:prstGeom prst="irregularSeal1">
            <a:avLst/>
          </a:prstGeom>
          <a:solidFill>
            <a:srgbClr val="FA7EE8"/>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4" name="Explosion 1 103"/>
          <p:cNvSpPr/>
          <p:nvPr/>
        </p:nvSpPr>
        <p:spPr>
          <a:xfrm>
            <a:off x="8315836" y="3170027"/>
            <a:ext cx="646856" cy="797860"/>
          </a:xfrm>
          <a:prstGeom prst="irregularSeal1">
            <a:avLst/>
          </a:prstGeom>
          <a:solidFill>
            <a:srgbClr val="FA7EE8"/>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7" name="Explosion 1 106"/>
          <p:cNvSpPr/>
          <p:nvPr/>
        </p:nvSpPr>
        <p:spPr>
          <a:xfrm>
            <a:off x="9117338" y="2990737"/>
            <a:ext cx="608896" cy="717791"/>
          </a:xfrm>
          <a:prstGeom prst="irregularSeal1">
            <a:avLst/>
          </a:prstGeom>
          <a:solidFill>
            <a:srgbClr val="FA7EE8"/>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14" name="Oval 113"/>
          <p:cNvSpPr/>
          <p:nvPr/>
        </p:nvSpPr>
        <p:spPr>
          <a:xfrm>
            <a:off x="7098693" y="3895198"/>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15" name="Oval 114"/>
          <p:cNvSpPr/>
          <p:nvPr/>
        </p:nvSpPr>
        <p:spPr>
          <a:xfrm>
            <a:off x="7779604" y="4045744"/>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17" name="Oval 116"/>
          <p:cNvSpPr/>
          <p:nvPr/>
        </p:nvSpPr>
        <p:spPr>
          <a:xfrm>
            <a:off x="7625508" y="3561389"/>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18" name="Oval 117"/>
          <p:cNvSpPr/>
          <p:nvPr/>
        </p:nvSpPr>
        <p:spPr>
          <a:xfrm>
            <a:off x="9312273" y="3283110"/>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19" name="Oval 118"/>
          <p:cNvSpPr/>
          <p:nvPr/>
        </p:nvSpPr>
        <p:spPr>
          <a:xfrm>
            <a:off x="8550672" y="3509956"/>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20" name="Oval 119"/>
          <p:cNvSpPr/>
          <p:nvPr/>
        </p:nvSpPr>
        <p:spPr>
          <a:xfrm>
            <a:off x="9034479" y="3971475"/>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21" name="Oval 120"/>
          <p:cNvSpPr/>
          <p:nvPr/>
        </p:nvSpPr>
        <p:spPr>
          <a:xfrm>
            <a:off x="9616256" y="4003835"/>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25" name="Teardrop 124"/>
          <p:cNvSpPr/>
          <p:nvPr/>
        </p:nvSpPr>
        <p:spPr>
          <a:xfrm rot="17146442">
            <a:off x="8025235" y="3884436"/>
            <a:ext cx="289676" cy="236105"/>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29" name="7-Point Star 128"/>
          <p:cNvSpPr/>
          <p:nvPr/>
        </p:nvSpPr>
        <p:spPr>
          <a:xfrm>
            <a:off x="530908" y="277753"/>
            <a:ext cx="1583144" cy="1463040"/>
          </a:xfrm>
          <a:prstGeom prst="star7">
            <a:avLst/>
          </a:prstGeom>
          <a:solidFill>
            <a:srgbClr val="FFFF00"/>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30" name="Explosion 1 129"/>
          <p:cNvSpPr/>
          <p:nvPr/>
        </p:nvSpPr>
        <p:spPr>
          <a:xfrm>
            <a:off x="7991793" y="3480059"/>
            <a:ext cx="432386" cy="604014"/>
          </a:xfrm>
          <a:prstGeom prst="irregularSeal1">
            <a:avLst/>
          </a:prstGeom>
          <a:solidFill>
            <a:srgbClr val="FA7EE8"/>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31" name="Explosion 1 130"/>
          <p:cNvSpPr/>
          <p:nvPr/>
        </p:nvSpPr>
        <p:spPr>
          <a:xfrm>
            <a:off x="8896683" y="3457955"/>
            <a:ext cx="364953" cy="499220"/>
          </a:xfrm>
          <a:prstGeom prst="irregularSeal1">
            <a:avLst/>
          </a:prstGeom>
          <a:solidFill>
            <a:srgbClr val="FA7EE8"/>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32" name="Teardrop 131"/>
          <p:cNvSpPr/>
          <p:nvPr/>
        </p:nvSpPr>
        <p:spPr>
          <a:xfrm>
            <a:off x="8369750" y="3895305"/>
            <a:ext cx="187688" cy="263672"/>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8" name="7-Point Star 87"/>
          <p:cNvSpPr/>
          <p:nvPr/>
        </p:nvSpPr>
        <p:spPr>
          <a:xfrm rot="1204823">
            <a:off x="566372" y="315966"/>
            <a:ext cx="1583144" cy="1463040"/>
          </a:xfrm>
          <a:prstGeom prst="star7">
            <a:avLst/>
          </a:prstGeom>
          <a:solidFill>
            <a:srgbClr val="FFFF00"/>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90" name="Oval 89"/>
          <p:cNvSpPr/>
          <p:nvPr/>
        </p:nvSpPr>
        <p:spPr>
          <a:xfrm>
            <a:off x="844294" y="594829"/>
            <a:ext cx="975045" cy="954028"/>
          </a:xfrm>
          <a:prstGeom prst="ellipse">
            <a:avLst/>
          </a:prstGeom>
          <a:solidFill>
            <a:srgbClr val="FFC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Slide Number Placeholder 1"/>
          <p:cNvSpPr>
            <a:spLocks noGrp="1"/>
          </p:cNvSpPr>
          <p:nvPr>
            <p:ph type="sldNum" sz="quarter" idx="12"/>
          </p:nvPr>
        </p:nvSpPr>
        <p:spPr/>
        <p:txBody>
          <a:bodyPr/>
          <a:lstStyle/>
          <a:p>
            <a:fld id="{20EA00DD-2016-46DD-BB7D-9AF787BF25E8}" type="slidenum">
              <a:rPr lang="en-US" smtClean="0"/>
              <a:t>21</a:t>
            </a:fld>
            <a:endParaRPr lang="en-US"/>
          </a:p>
        </p:txBody>
      </p:sp>
      <p:sp>
        <p:nvSpPr>
          <p:cNvPr id="95" name="TextBox 94"/>
          <p:cNvSpPr txBox="1"/>
          <p:nvPr/>
        </p:nvSpPr>
        <p:spPr>
          <a:xfrm>
            <a:off x="838200" y="6242429"/>
            <a:ext cx="3991349" cy="307777"/>
          </a:xfrm>
          <a:prstGeom prst="rect">
            <a:avLst/>
          </a:prstGeom>
          <a:noFill/>
        </p:spPr>
        <p:txBody>
          <a:bodyPr wrap="none" rtlCol="0">
            <a:spAutoFit/>
          </a:bodyPr>
          <a:lstStyle/>
          <a:p>
            <a:r>
              <a:rPr lang="en-US" sz="1400" dirty="0"/>
              <a:t>Jones CP. </a:t>
            </a:r>
            <a:r>
              <a:rPr lang="en-US" sz="1400" i="1" dirty="0" smtClean="0"/>
              <a:t>Am </a:t>
            </a:r>
            <a:r>
              <a:rPr lang="en-US" sz="1400" i="1" dirty="0"/>
              <a:t>J Public Health</a:t>
            </a:r>
            <a:r>
              <a:rPr lang="en-US" sz="1400" dirty="0"/>
              <a:t>. 2000;90(8):</a:t>
            </a:r>
            <a:r>
              <a:rPr lang="en-US" sz="1400" dirty="0" smtClean="0"/>
              <a:t>1212-1215.</a:t>
            </a:r>
            <a:endParaRPr lang="en-US" sz="1400" dirty="0"/>
          </a:p>
        </p:txBody>
      </p:sp>
    </p:spTree>
    <p:extLst>
      <p:ext uri="{BB962C8B-B14F-4D97-AF65-F5344CB8AC3E}">
        <p14:creationId xmlns:p14="http://schemas.microsoft.com/office/powerpoint/2010/main" val="31294282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7" name="Group 126"/>
          <p:cNvGrpSpPr/>
          <p:nvPr/>
        </p:nvGrpSpPr>
        <p:grpSpPr>
          <a:xfrm>
            <a:off x="1643796" y="1999092"/>
            <a:ext cx="3362661" cy="4084318"/>
            <a:chOff x="2285591" y="1972237"/>
            <a:chExt cx="3362661" cy="4084318"/>
          </a:xfrm>
        </p:grpSpPr>
        <p:sp>
          <p:nvSpPr>
            <p:cNvPr id="63" name="Teardrop 62"/>
            <p:cNvSpPr/>
            <p:nvPr/>
          </p:nvSpPr>
          <p:spPr>
            <a:xfrm rot="17146442">
              <a:off x="4486501" y="3308945"/>
              <a:ext cx="355193" cy="36276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0" name="Teardrop 59"/>
            <p:cNvSpPr/>
            <p:nvPr/>
          </p:nvSpPr>
          <p:spPr>
            <a:xfrm rot="17146442">
              <a:off x="3615522" y="3320394"/>
              <a:ext cx="355193" cy="36276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9" name="Teardrop 58"/>
            <p:cNvSpPr/>
            <p:nvPr/>
          </p:nvSpPr>
          <p:spPr>
            <a:xfrm rot="17146442">
              <a:off x="2904641" y="3469933"/>
              <a:ext cx="355193" cy="36276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5" name="Teardrop 54"/>
            <p:cNvSpPr/>
            <p:nvPr/>
          </p:nvSpPr>
          <p:spPr>
            <a:xfrm rot="17146442">
              <a:off x="3368762" y="2829701"/>
              <a:ext cx="269759" cy="384921"/>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2" name="Teardrop 61"/>
            <p:cNvSpPr/>
            <p:nvPr/>
          </p:nvSpPr>
          <p:spPr>
            <a:xfrm rot="17146442">
              <a:off x="3687162" y="2592948"/>
              <a:ext cx="355193" cy="36276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8" name="Teardrop 57"/>
            <p:cNvSpPr/>
            <p:nvPr/>
          </p:nvSpPr>
          <p:spPr>
            <a:xfrm rot="17146442">
              <a:off x="3012453" y="2878847"/>
              <a:ext cx="355193" cy="36276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 name="Explosion 1 8"/>
            <p:cNvSpPr/>
            <p:nvPr/>
          </p:nvSpPr>
          <p:spPr>
            <a:xfrm>
              <a:off x="3042622" y="2312894"/>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 name="Explosion 1 9"/>
            <p:cNvSpPr/>
            <p:nvPr/>
          </p:nvSpPr>
          <p:spPr>
            <a:xfrm>
              <a:off x="3485926" y="2690310"/>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4" name="Explosion 1 13"/>
            <p:cNvSpPr/>
            <p:nvPr/>
          </p:nvSpPr>
          <p:spPr>
            <a:xfrm>
              <a:off x="4607860" y="3100891"/>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7" name="Trapezoid 16"/>
            <p:cNvSpPr/>
            <p:nvPr/>
          </p:nvSpPr>
          <p:spPr>
            <a:xfrm rot="10800000">
              <a:off x="2590800" y="4023360"/>
              <a:ext cx="2691205" cy="2033195"/>
            </a:xfrm>
            <a:prstGeom prst="trapezoid">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27" name="Explosion 1 26"/>
            <p:cNvSpPr/>
            <p:nvPr/>
          </p:nvSpPr>
          <p:spPr>
            <a:xfrm>
              <a:off x="3874998" y="2321855"/>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9" name="Teardrop 28"/>
            <p:cNvSpPr/>
            <p:nvPr/>
          </p:nvSpPr>
          <p:spPr>
            <a:xfrm>
              <a:off x="3025367" y="3211604"/>
              <a:ext cx="247426" cy="342450"/>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1" name="Teardrop 30"/>
            <p:cNvSpPr/>
            <p:nvPr/>
          </p:nvSpPr>
          <p:spPr>
            <a:xfrm>
              <a:off x="4235375" y="3564372"/>
              <a:ext cx="247426" cy="342450"/>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2" name="Teardrop 31"/>
            <p:cNvSpPr/>
            <p:nvPr/>
          </p:nvSpPr>
          <p:spPr>
            <a:xfrm>
              <a:off x="2795196" y="3768762"/>
              <a:ext cx="247426" cy="342450"/>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5" name="Teardrop 34"/>
            <p:cNvSpPr/>
            <p:nvPr/>
          </p:nvSpPr>
          <p:spPr>
            <a:xfrm rot="13079724">
              <a:off x="4285984" y="3043035"/>
              <a:ext cx="377641" cy="42402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6" name="Teardrop 35"/>
            <p:cNvSpPr/>
            <p:nvPr/>
          </p:nvSpPr>
          <p:spPr>
            <a:xfrm rot="14141523">
              <a:off x="5233081" y="3615880"/>
              <a:ext cx="377641" cy="42402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7" name="Teardrop 36"/>
            <p:cNvSpPr/>
            <p:nvPr/>
          </p:nvSpPr>
          <p:spPr>
            <a:xfrm rot="13079724" flipH="1">
              <a:off x="3346260" y="3282356"/>
              <a:ext cx="284570" cy="42402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8" name="Teardrop 37"/>
            <p:cNvSpPr/>
            <p:nvPr/>
          </p:nvSpPr>
          <p:spPr>
            <a:xfrm rot="16909218">
              <a:off x="3718384" y="3691861"/>
              <a:ext cx="377641" cy="42402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9" name="Teardrop 38"/>
            <p:cNvSpPr/>
            <p:nvPr/>
          </p:nvSpPr>
          <p:spPr>
            <a:xfrm>
              <a:off x="2631905" y="3183816"/>
              <a:ext cx="377641" cy="42402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0" name="Teardrop 39"/>
            <p:cNvSpPr/>
            <p:nvPr/>
          </p:nvSpPr>
          <p:spPr>
            <a:xfrm rot="20934346">
              <a:off x="3364659" y="3792807"/>
              <a:ext cx="270816" cy="348955"/>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1" name="Teardrop 40"/>
            <p:cNvSpPr/>
            <p:nvPr/>
          </p:nvSpPr>
          <p:spPr>
            <a:xfrm rot="17146442">
              <a:off x="4619720" y="3769659"/>
              <a:ext cx="377641" cy="42402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grpSp>
          <p:nvGrpSpPr>
            <p:cNvPr id="42" name="Group 41"/>
            <p:cNvGrpSpPr/>
            <p:nvPr/>
          </p:nvGrpSpPr>
          <p:grpSpPr>
            <a:xfrm>
              <a:off x="2285591" y="1972237"/>
              <a:ext cx="3362661" cy="2409710"/>
              <a:chOff x="2363096" y="2026026"/>
              <a:chExt cx="3362661" cy="2409710"/>
            </a:xfrm>
          </p:grpSpPr>
          <p:sp>
            <p:nvSpPr>
              <p:cNvPr id="43" name="Explosion 1 42"/>
              <p:cNvSpPr/>
              <p:nvPr/>
            </p:nvSpPr>
            <p:spPr>
              <a:xfrm>
                <a:off x="2486920" y="2667897"/>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4" name="Explosion 1 43"/>
              <p:cNvSpPr/>
              <p:nvPr/>
            </p:nvSpPr>
            <p:spPr>
              <a:xfrm>
                <a:off x="2935044" y="3035451"/>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5" name="Explosion 1 44"/>
              <p:cNvSpPr/>
              <p:nvPr/>
            </p:nvSpPr>
            <p:spPr>
              <a:xfrm>
                <a:off x="4049921" y="2977178"/>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6" name="Explosion 1 45"/>
              <p:cNvSpPr/>
              <p:nvPr/>
            </p:nvSpPr>
            <p:spPr>
              <a:xfrm>
                <a:off x="2363096" y="3374315"/>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7" name="Explosion 1 46"/>
              <p:cNvSpPr/>
              <p:nvPr/>
            </p:nvSpPr>
            <p:spPr>
              <a:xfrm>
                <a:off x="4961964" y="3425414"/>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8" name="Explosion 1 47"/>
              <p:cNvSpPr/>
              <p:nvPr/>
            </p:nvSpPr>
            <p:spPr>
              <a:xfrm>
                <a:off x="2948044" y="3596640"/>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9" name="Explosion 1 48"/>
              <p:cNvSpPr/>
              <p:nvPr/>
            </p:nvSpPr>
            <p:spPr>
              <a:xfrm>
                <a:off x="3553383" y="3444238"/>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0" name="Explosion 1 49"/>
              <p:cNvSpPr/>
              <p:nvPr/>
            </p:nvSpPr>
            <p:spPr>
              <a:xfrm>
                <a:off x="4253756" y="3520439"/>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1" name="Explosion 1 50"/>
              <p:cNvSpPr/>
              <p:nvPr/>
            </p:nvSpPr>
            <p:spPr>
              <a:xfrm>
                <a:off x="3743434" y="2928318"/>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2" name="Explosion 1 51"/>
              <p:cNvSpPr/>
              <p:nvPr/>
            </p:nvSpPr>
            <p:spPr>
              <a:xfrm>
                <a:off x="2690536" y="2329033"/>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3" name="Explosion 1 52"/>
              <p:cNvSpPr/>
              <p:nvPr/>
            </p:nvSpPr>
            <p:spPr>
              <a:xfrm>
                <a:off x="3499822" y="2026026"/>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4" name="Explosion 1 53"/>
              <p:cNvSpPr/>
              <p:nvPr/>
            </p:nvSpPr>
            <p:spPr>
              <a:xfrm>
                <a:off x="4514854" y="2474257"/>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grpSp>
        <p:sp>
          <p:nvSpPr>
            <p:cNvPr id="56" name="Teardrop 55"/>
            <p:cNvSpPr/>
            <p:nvPr/>
          </p:nvSpPr>
          <p:spPr>
            <a:xfrm rot="17146442">
              <a:off x="4117274" y="3772309"/>
              <a:ext cx="238071" cy="318901"/>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7" name="Teardrop 56"/>
            <p:cNvSpPr/>
            <p:nvPr/>
          </p:nvSpPr>
          <p:spPr>
            <a:xfrm rot="17146442">
              <a:off x="4808722" y="2986672"/>
              <a:ext cx="191516" cy="42402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1" name="Teardrop 60"/>
            <p:cNvSpPr/>
            <p:nvPr/>
          </p:nvSpPr>
          <p:spPr>
            <a:xfrm rot="17146442">
              <a:off x="4242485" y="2720181"/>
              <a:ext cx="355193" cy="36276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4" name="Oval 63"/>
            <p:cNvSpPr/>
            <p:nvPr/>
          </p:nvSpPr>
          <p:spPr>
            <a:xfrm>
              <a:off x="2908151" y="2627558"/>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65" name="Oval 64"/>
            <p:cNvSpPr/>
            <p:nvPr/>
          </p:nvSpPr>
          <p:spPr>
            <a:xfrm>
              <a:off x="3675022" y="2338727"/>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66" name="Oval 65"/>
            <p:cNvSpPr/>
            <p:nvPr/>
          </p:nvSpPr>
          <p:spPr>
            <a:xfrm>
              <a:off x="2674183" y="2963882"/>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67" name="Oval 66"/>
            <p:cNvSpPr/>
            <p:nvPr/>
          </p:nvSpPr>
          <p:spPr>
            <a:xfrm>
              <a:off x="2597659" y="3672765"/>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68" name="Oval 67"/>
            <p:cNvSpPr/>
            <p:nvPr/>
          </p:nvSpPr>
          <p:spPr>
            <a:xfrm>
              <a:off x="3126597" y="3909407"/>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69" name="Oval 68"/>
            <p:cNvSpPr/>
            <p:nvPr/>
          </p:nvSpPr>
          <p:spPr>
            <a:xfrm>
              <a:off x="3738356" y="3758877"/>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70" name="Oval 69"/>
            <p:cNvSpPr/>
            <p:nvPr/>
          </p:nvSpPr>
          <p:spPr>
            <a:xfrm>
              <a:off x="3124474" y="3338956"/>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71" name="Oval 70"/>
            <p:cNvSpPr/>
            <p:nvPr/>
          </p:nvSpPr>
          <p:spPr>
            <a:xfrm>
              <a:off x="4726876" y="2814167"/>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72" name="Oval 71"/>
            <p:cNvSpPr/>
            <p:nvPr/>
          </p:nvSpPr>
          <p:spPr>
            <a:xfrm>
              <a:off x="3943244" y="3232189"/>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73" name="Oval 72"/>
            <p:cNvSpPr/>
            <p:nvPr/>
          </p:nvSpPr>
          <p:spPr>
            <a:xfrm>
              <a:off x="4489984" y="3801731"/>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74" name="Oval 73"/>
            <p:cNvSpPr/>
            <p:nvPr/>
          </p:nvSpPr>
          <p:spPr>
            <a:xfrm>
              <a:off x="5168103" y="3738399"/>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grpSp>
      <p:cxnSp>
        <p:nvCxnSpPr>
          <p:cNvPr id="126" name="Straight Connector 125"/>
          <p:cNvCxnSpPr/>
          <p:nvPr/>
        </p:nvCxnSpPr>
        <p:spPr>
          <a:xfrm flipH="1">
            <a:off x="8505497" y="3745120"/>
            <a:ext cx="42507" cy="461259"/>
          </a:xfrm>
          <a:prstGeom prst="line">
            <a:avLst/>
          </a:prstGeom>
          <a:ln w="28575"/>
        </p:spPr>
        <p:style>
          <a:lnRef idx="1">
            <a:schemeClr val="accent6"/>
          </a:lnRef>
          <a:fillRef idx="0">
            <a:schemeClr val="accent6"/>
          </a:fillRef>
          <a:effectRef idx="0">
            <a:schemeClr val="accent6"/>
          </a:effectRef>
          <a:fontRef idx="minor">
            <a:schemeClr val="tx1"/>
          </a:fontRef>
        </p:style>
      </p:cxnSp>
      <p:cxnSp>
        <p:nvCxnSpPr>
          <p:cNvPr id="123" name="Straight Connector 122"/>
          <p:cNvCxnSpPr/>
          <p:nvPr/>
        </p:nvCxnSpPr>
        <p:spPr>
          <a:xfrm flipH="1">
            <a:off x="9406636" y="3518747"/>
            <a:ext cx="42507" cy="461259"/>
          </a:xfrm>
          <a:prstGeom prst="line">
            <a:avLst/>
          </a:prstGeom>
          <a:ln w="28575"/>
        </p:spPr>
        <p:style>
          <a:lnRef idx="1">
            <a:schemeClr val="accent6"/>
          </a:lnRef>
          <a:fillRef idx="0">
            <a:schemeClr val="accent6"/>
          </a:fillRef>
          <a:effectRef idx="0">
            <a:schemeClr val="accent6"/>
          </a:effectRef>
          <a:fontRef idx="minor">
            <a:schemeClr val="tx1"/>
          </a:fontRef>
        </p:style>
      </p:cxnSp>
      <p:sp>
        <p:nvSpPr>
          <p:cNvPr id="18" name="Trapezoid 17"/>
          <p:cNvSpPr/>
          <p:nvPr/>
        </p:nvSpPr>
        <p:spPr>
          <a:xfrm rot="10800000">
            <a:off x="7108114" y="4032435"/>
            <a:ext cx="2691205" cy="2033195"/>
          </a:xfrm>
          <a:prstGeom prst="trapezoid">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76" name="Teardrop 75"/>
          <p:cNvSpPr/>
          <p:nvPr/>
        </p:nvSpPr>
        <p:spPr>
          <a:xfrm rot="17146442">
            <a:off x="8611969" y="3765519"/>
            <a:ext cx="228444" cy="30452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77" name="Teardrop 76"/>
          <p:cNvSpPr/>
          <p:nvPr/>
        </p:nvSpPr>
        <p:spPr>
          <a:xfrm rot="17146442">
            <a:off x="7405675" y="3692366"/>
            <a:ext cx="355193" cy="36276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5" name="Teardrop 84"/>
          <p:cNvSpPr/>
          <p:nvPr/>
        </p:nvSpPr>
        <p:spPr>
          <a:xfrm>
            <a:off x="7526401" y="3434037"/>
            <a:ext cx="247426" cy="342450"/>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6" name="Teardrop 85"/>
          <p:cNvSpPr/>
          <p:nvPr/>
        </p:nvSpPr>
        <p:spPr>
          <a:xfrm>
            <a:off x="8736409" y="3786805"/>
            <a:ext cx="247426" cy="342450"/>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7" name="Teardrop 86"/>
          <p:cNvSpPr/>
          <p:nvPr/>
        </p:nvSpPr>
        <p:spPr>
          <a:xfrm>
            <a:off x="7296230" y="3991195"/>
            <a:ext cx="247426" cy="342450"/>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9" name="Teardrop 88"/>
          <p:cNvSpPr/>
          <p:nvPr/>
        </p:nvSpPr>
        <p:spPr>
          <a:xfrm rot="14141523">
            <a:off x="9734115" y="3838313"/>
            <a:ext cx="377641" cy="42402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3" name="Teardrop 92"/>
          <p:cNvSpPr/>
          <p:nvPr/>
        </p:nvSpPr>
        <p:spPr>
          <a:xfrm rot="20934346">
            <a:off x="7865693" y="4015240"/>
            <a:ext cx="270816" cy="348955"/>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4" name="Teardrop 93"/>
          <p:cNvSpPr/>
          <p:nvPr/>
        </p:nvSpPr>
        <p:spPr>
          <a:xfrm rot="17146442">
            <a:off x="9120754" y="3992092"/>
            <a:ext cx="377641" cy="42402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7" name="Explosion 1 96"/>
          <p:cNvSpPr/>
          <p:nvPr/>
        </p:nvSpPr>
        <p:spPr>
          <a:xfrm>
            <a:off x="7435357" y="3279187"/>
            <a:ext cx="687009" cy="764003"/>
          </a:xfrm>
          <a:prstGeom prst="irregularSeal1">
            <a:avLst/>
          </a:prstGeom>
          <a:solidFill>
            <a:srgbClr val="FA7EE8"/>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99" name="Explosion 1 98"/>
          <p:cNvSpPr/>
          <p:nvPr/>
        </p:nvSpPr>
        <p:spPr>
          <a:xfrm>
            <a:off x="6786625" y="3542959"/>
            <a:ext cx="763793" cy="839096"/>
          </a:xfrm>
          <a:prstGeom prst="irregularSeal1">
            <a:avLst/>
          </a:prstGeom>
          <a:solidFill>
            <a:srgbClr val="FA7EE8"/>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0" name="Explosion 1 99"/>
          <p:cNvSpPr/>
          <p:nvPr/>
        </p:nvSpPr>
        <p:spPr>
          <a:xfrm>
            <a:off x="9385493" y="3708528"/>
            <a:ext cx="677285" cy="724626"/>
          </a:xfrm>
          <a:prstGeom prst="irregularSeal1">
            <a:avLst/>
          </a:prstGeom>
          <a:solidFill>
            <a:srgbClr val="FA7EE8"/>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1" name="Explosion 1 100"/>
          <p:cNvSpPr/>
          <p:nvPr/>
        </p:nvSpPr>
        <p:spPr>
          <a:xfrm>
            <a:off x="7606852" y="3765284"/>
            <a:ext cx="528514" cy="652252"/>
          </a:xfrm>
          <a:prstGeom prst="irregularSeal1">
            <a:avLst/>
          </a:prstGeom>
          <a:solidFill>
            <a:srgbClr val="FA7EE8"/>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3" name="Explosion 1 102"/>
          <p:cNvSpPr/>
          <p:nvPr/>
        </p:nvSpPr>
        <p:spPr>
          <a:xfrm>
            <a:off x="8819830" y="3689083"/>
            <a:ext cx="621248" cy="701940"/>
          </a:xfrm>
          <a:prstGeom prst="irregularSeal1">
            <a:avLst/>
          </a:prstGeom>
          <a:solidFill>
            <a:srgbClr val="FA7EE8"/>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4" name="Explosion 1 103"/>
          <p:cNvSpPr/>
          <p:nvPr/>
        </p:nvSpPr>
        <p:spPr>
          <a:xfrm>
            <a:off x="8315836" y="3170027"/>
            <a:ext cx="646856" cy="797860"/>
          </a:xfrm>
          <a:prstGeom prst="irregularSeal1">
            <a:avLst/>
          </a:prstGeom>
          <a:solidFill>
            <a:srgbClr val="FA7EE8"/>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7" name="Explosion 1 106"/>
          <p:cNvSpPr/>
          <p:nvPr/>
        </p:nvSpPr>
        <p:spPr>
          <a:xfrm>
            <a:off x="9117338" y="2990737"/>
            <a:ext cx="608896" cy="717791"/>
          </a:xfrm>
          <a:prstGeom prst="irregularSeal1">
            <a:avLst/>
          </a:prstGeom>
          <a:solidFill>
            <a:srgbClr val="FA7EE8"/>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14" name="Oval 113"/>
          <p:cNvSpPr/>
          <p:nvPr/>
        </p:nvSpPr>
        <p:spPr>
          <a:xfrm>
            <a:off x="7098693" y="3895198"/>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15" name="Oval 114"/>
          <p:cNvSpPr/>
          <p:nvPr/>
        </p:nvSpPr>
        <p:spPr>
          <a:xfrm>
            <a:off x="7779604" y="4045744"/>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17" name="Oval 116"/>
          <p:cNvSpPr/>
          <p:nvPr/>
        </p:nvSpPr>
        <p:spPr>
          <a:xfrm>
            <a:off x="7625508" y="3561389"/>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18" name="Oval 117"/>
          <p:cNvSpPr/>
          <p:nvPr/>
        </p:nvSpPr>
        <p:spPr>
          <a:xfrm>
            <a:off x="9312273" y="3283110"/>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19" name="Oval 118"/>
          <p:cNvSpPr/>
          <p:nvPr/>
        </p:nvSpPr>
        <p:spPr>
          <a:xfrm>
            <a:off x="8550672" y="3509956"/>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20" name="Oval 119"/>
          <p:cNvSpPr/>
          <p:nvPr/>
        </p:nvSpPr>
        <p:spPr>
          <a:xfrm>
            <a:off x="9034479" y="3971475"/>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21" name="Oval 120"/>
          <p:cNvSpPr/>
          <p:nvPr/>
        </p:nvSpPr>
        <p:spPr>
          <a:xfrm>
            <a:off x="9616256" y="4003835"/>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25" name="Teardrop 124"/>
          <p:cNvSpPr/>
          <p:nvPr/>
        </p:nvSpPr>
        <p:spPr>
          <a:xfrm rot="17146442">
            <a:off x="8025235" y="3884436"/>
            <a:ext cx="289676" cy="236105"/>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29" name="7-Point Star 128"/>
          <p:cNvSpPr/>
          <p:nvPr/>
        </p:nvSpPr>
        <p:spPr>
          <a:xfrm>
            <a:off x="530908" y="277753"/>
            <a:ext cx="1583144" cy="1463040"/>
          </a:xfrm>
          <a:prstGeom prst="star7">
            <a:avLst/>
          </a:prstGeom>
          <a:solidFill>
            <a:srgbClr val="FFFF00"/>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30" name="Explosion 1 129"/>
          <p:cNvSpPr/>
          <p:nvPr/>
        </p:nvSpPr>
        <p:spPr>
          <a:xfrm>
            <a:off x="7991793" y="3480059"/>
            <a:ext cx="432386" cy="604014"/>
          </a:xfrm>
          <a:prstGeom prst="irregularSeal1">
            <a:avLst/>
          </a:prstGeom>
          <a:solidFill>
            <a:srgbClr val="FA7EE8"/>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31" name="Explosion 1 130"/>
          <p:cNvSpPr/>
          <p:nvPr/>
        </p:nvSpPr>
        <p:spPr>
          <a:xfrm>
            <a:off x="8896683" y="3457955"/>
            <a:ext cx="364953" cy="499220"/>
          </a:xfrm>
          <a:prstGeom prst="irregularSeal1">
            <a:avLst/>
          </a:prstGeom>
          <a:solidFill>
            <a:srgbClr val="FA7EE8"/>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32" name="Teardrop 131"/>
          <p:cNvSpPr/>
          <p:nvPr/>
        </p:nvSpPr>
        <p:spPr>
          <a:xfrm>
            <a:off x="8369750" y="3895305"/>
            <a:ext cx="187688" cy="263672"/>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4" name="TextBox 83"/>
          <p:cNvSpPr txBox="1"/>
          <p:nvPr/>
        </p:nvSpPr>
        <p:spPr>
          <a:xfrm>
            <a:off x="4780987" y="2163811"/>
            <a:ext cx="4943148" cy="830997"/>
          </a:xfrm>
          <a:prstGeom prst="rect">
            <a:avLst/>
          </a:prstGeom>
          <a:noFill/>
        </p:spPr>
        <p:txBody>
          <a:bodyPr wrap="none" rtlCol="0">
            <a:spAutoFit/>
          </a:bodyPr>
          <a:lstStyle/>
          <a:p>
            <a:r>
              <a:rPr lang="en-US" sz="2400" dirty="0" smtClean="0"/>
              <a:t>Societal norms and structural barriers </a:t>
            </a:r>
          </a:p>
          <a:p>
            <a:r>
              <a:rPr lang="en-US" sz="2400" dirty="0" smtClean="0"/>
              <a:t>persist generation after generation</a:t>
            </a:r>
            <a:endParaRPr lang="en-US" sz="2400" dirty="0"/>
          </a:p>
        </p:txBody>
      </p:sp>
      <p:sp>
        <p:nvSpPr>
          <p:cNvPr id="88" name="7-Point Star 87"/>
          <p:cNvSpPr/>
          <p:nvPr/>
        </p:nvSpPr>
        <p:spPr>
          <a:xfrm rot="1204823">
            <a:off x="566372" y="315966"/>
            <a:ext cx="1583144" cy="1463040"/>
          </a:xfrm>
          <a:prstGeom prst="star7">
            <a:avLst/>
          </a:prstGeom>
          <a:solidFill>
            <a:srgbClr val="FFFF00"/>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90" name="Oval 89"/>
          <p:cNvSpPr/>
          <p:nvPr/>
        </p:nvSpPr>
        <p:spPr>
          <a:xfrm>
            <a:off x="844294" y="594829"/>
            <a:ext cx="975045" cy="954028"/>
          </a:xfrm>
          <a:prstGeom prst="ellipse">
            <a:avLst/>
          </a:prstGeom>
          <a:solidFill>
            <a:srgbClr val="FFC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Slide Number Placeholder 1"/>
          <p:cNvSpPr>
            <a:spLocks noGrp="1"/>
          </p:cNvSpPr>
          <p:nvPr>
            <p:ph type="sldNum" sz="quarter" idx="12"/>
          </p:nvPr>
        </p:nvSpPr>
        <p:spPr/>
        <p:txBody>
          <a:bodyPr/>
          <a:lstStyle/>
          <a:p>
            <a:fld id="{20EA00DD-2016-46DD-BB7D-9AF787BF25E8}" type="slidenum">
              <a:rPr lang="en-US" smtClean="0"/>
              <a:t>22</a:t>
            </a:fld>
            <a:endParaRPr lang="en-US"/>
          </a:p>
        </p:txBody>
      </p:sp>
      <p:sp>
        <p:nvSpPr>
          <p:cNvPr id="95" name="TextBox 94"/>
          <p:cNvSpPr txBox="1"/>
          <p:nvPr/>
        </p:nvSpPr>
        <p:spPr>
          <a:xfrm>
            <a:off x="838200" y="6242429"/>
            <a:ext cx="3991349" cy="307777"/>
          </a:xfrm>
          <a:prstGeom prst="rect">
            <a:avLst/>
          </a:prstGeom>
          <a:noFill/>
        </p:spPr>
        <p:txBody>
          <a:bodyPr wrap="none" rtlCol="0">
            <a:spAutoFit/>
          </a:bodyPr>
          <a:lstStyle/>
          <a:p>
            <a:r>
              <a:rPr lang="en-US" sz="1400" dirty="0"/>
              <a:t>Jones CP. </a:t>
            </a:r>
            <a:r>
              <a:rPr lang="en-US" sz="1400" i="1" dirty="0" smtClean="0"/>
              <a:t>Am </a:t>
            </a:r>
            <a:r>
              <a:rPr lang="en-US" sz="1400" i="1" dirty="0"/>
              <a:t>J Public Health</a:t>
            </a:r>
            <a:r>
              <a:rPr lang="en-US" sz="1400" dirty="0"/>
              <a:t>. 2000;90(8):</a:t>
            </a:r>
            <a:r>
              <a:rPr lang="en-US" sz="1400" dirty="0" smtClean="0"/>
              <a:t>1212-1215.</a:t>
            </a:r>
            <a:endParaRPr lang="en-US" sz="1400" dirty="0"/>
          </a:p>
        </p:txBody>
      </p:sp>
    </p:spTree>
    <p:extLst>
      <p:ext uri="{BB962C8B-B14F-4D97-AF65-F5344CB8AC3E}">
        <p14:creationId xmlns:p14="http://schemas.microsoft.com/office/powerpoint/2010/main" val="4006252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7" name="Group 126"/>
          <p:cNvGrpSpPr/>
          <p:nvPr/>
        </p:nvGrpSpPr>
        <p:grpSpPr>
          <a:xfrm>
            <a:off x="1643796" y="1999092"/>
            <a:ext cx="3362661" cy="4084318"/>
            <a:chOff x="2285591" y="1972237"/>
            <a:chExt cx="3362661" cy="4084318"/>
          </a:xfrm>
        </p:grpSpPr>
        <p:sp>
          <p:nvSpPr>
            <p:cNvPr id="63" name="Teardrop 62"/>
            <p:cNvSpPr/>
            <p:nvPr/>
          </p:nvSpPr>
          <p:spPr>
            <a:xfrm rot="17146442">
              <a:off x="4486501" y="3308945"/>
              <a:ext cx="355193" cy="36276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0" name="Teardrop 59"/>
            <p:cNvSpPr/>
            <p:nvPr/>
          </p:nvSpPr>
          <p:spPr>
            <a:xfrm rot="17146442">
              <a:off x="3615522" y="3320394"/>
              <a:ext cx="355193" cy="36276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9" name="Teardrop 58"/>
            <p:cNvSpPr/>
            <p:nvPr/>
          </p:nvSpPr>
          <p:spPr>
            <a:xfrm rot="17146442">
              <a:off x="2904641" y="3469933"/>
              <a:ext cx="355193" cy="36276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5" name="Teardrop 54"/>
            <p:cNvSpPr/>
            <p:nvPr/>
          </p:nvSpPr>
          <p:spPr>
            <a:xfrm rot="17146442">
              <a:off x="3368762" y="2829701"/>
              <a:ext cx="269759" cy="384921"/>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2" name="Teardrop 61"/>
            <p:cNvSpPr/>
            <p:nvPr/>
          </p:nvSpPr>
          <p:spPr>
            <a:xfrm rot="17146442">
              <a:off x="3687162" y="2592948"/>
              <a:ext cx="355193" cy="36276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8" name="Teardrop 57"/>
            <p:cNvSpPr/>
            <p:nvPr/>
          </p:nvSpPr>
          <p:spPr>
            <a:xfrm rot="17146442">
              <a:off x="3012453" y="2878847"/>
              <a:ext cx="355193" cy="36276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 name="Explosion 1 8"/>
            <p:cNvSpPr/>
            <p:nvPr/>
          </p:nvSpPr>
          <p:spPr>
            <a:xfrm>
              <a:off x="3042622" y="2312894"/>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 name="Explosion 1 9"/>
            <p:cNvSpPr/>
            <p:nvPr/>
          </p:nvSpPr>
          <p:spPr>
            <a:xfrm>
              <a:off x="3485926" y="2690310"/>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4" name="Explosion 1 13"/>
            <p:cNvSpPr/>
            <p:nvPr/>
          </p:nvSpPr>
          <p:spPr>
            <a:xfrm>
              <a:off x="4607860" y="3100891"/>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7" name="Trapezoid 16"/>
            <p:cNvSpPr/>
            <p:nvPr/>
          </p:nvSpPr>
          <p:spPr>
            <a:xfrm rot="10800000">
              <a:off x="2590800" y="4023360"/>
              <a:ext cx="2691205" cy="2033195"/>
            </a:xfrm>
            <a:prstGeom prst="trapezoid">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27" name="Explosion 1 26"/>
            <p:cNvSpPr/>
            <p:nvPr/>
          </p:nvSpPr>
          <p:spPr>
            <a:xfrm>
              <a:off x="3874998" y="2321855"/>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9" name="Teardrop 28"/>
            <p:cNvSpPr/>
            <p:nvPr/>
          </p:nvSpPr>
          <p:spPr>
            <a:xfrm>
              <a:off x="3025367" y="3211604"/>
              <a:ext cx="247426" cy="342450"/>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1" name="Teardrop 30"/>
            <p:cNvSpPr/>
            <p:nvPr/>
          </p:nvSpPr>
          <p:spPr>
            <a:xfrm>
              <a:off x="4235375" y="3564372"/>
              <a:ext cx="247426" cy="342450"/>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2" name="Teardrop 31"/>
            <p:cNvSpPr/>
            <p:nvPr/>
          </p:nvSpPr>
          <p:spPr>
            <a:xfrm>
              <a:off x="2795196" y="3768762"/>
              <a:ext cx="247426" cy="342450"/>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5" name="Teardrop 34"/>
            <p:cNvSpPr/>
            <p:nvPr/>
          </p:nvSpPr>
          <p:spPr>
            <a:xfrm rot="13079724">
              <a:off x="4285984" y="3043035"/>
              <a:ext cx="377641" cy="42402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6" name="Teardrop 35"/>
            <p:cNvSpPr/>
            <p:nvPr/>
          </p:nvSpPr>
          <p:spPr>
            <a:xfrm rot="14141523">
              <a:off x="5233081" y="3615880"/>
              <a:ext cx="377641" cy="42402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7" name="Teardrop 36"/>
            <p:cNvSpPr/>
            <p:nvPr/>
          </p:nvSpPr>
          <p:spPr>
            <a:xfrm rot="13079724" flipH="1">
              <a:off x="3346260" y="3282356"/>
              <a:ext cx="284570" cy="42402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8" name="Teardrop 37"/>
            <p:cNvSpPr/>
            <p:nvPr/>
          </p:nvSpPr>
          <p:spPr>
            <a:xfrm rot="16909218">
              <a:off x="3718384" y="3691861"/>
              <a:ext cx="377641" cy="42402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9" name="Teardrop 38"/>
            <p:cNvSpPr/>
            <p:nvPr/>
          </p:nvSpPr>
          <p:spPr>
            <a:xfrm>
              <a:off x="2631905" y="3183816"/>
              <a:ext cx="377641" cy="42402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0" name="Teardrop 39"/>
            <p:cNvSpPr/>
            <p:nvPr/>
          </p:nvSpPr>
          <p:spPr>
            <a:xfrm rot="20934346">
              <a:off x="3364659" y="3792807"/>
              <a:ext cx="270816" cy="348955"/>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1" name="Teardrop 40"/>
            <p:cNvSpPr/>
            <p:nvPr/>
          </p:nvSpPr>
          <p:spPr>
            <a:xfrm rot="17146442">
              <a:off x="4619720" y="3769659"/>
              <a:ext cx="377641" cy="42402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grpSp>
          <p:nvGrpSpPr>
            <p:cNvPr id="42" name="Group 41"/>
            <p:cNvGrpSpPr/>
            <p:nvPr/>
          </p:nvGrpSpPr>
          <p:grpSpPr>
            <a:xfrm>
              <a:off x="2285591" y="1972237"/>
              <a:ext cx="3362661" cy="2409710"/>
              <a:chOff x="2363096" y="2026026"/>
              <a:chExt cx="3362661" cy="2409710"/>
            </a:xfrm>
          </p:grpSpPr>
          <p:sp>
            <p:nvSpPr>
              <p:cNvPr id="43" name="Explosion 1 42"/>
              <p:cNvSpPr/>
              <p:nvPr/>
            </p:nvSpPr>
            <p:spPr>
              <a:xfrm>
                <a:off x="2486920" y="2667897"/>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4" name="Explosion 1 43"/>
              <p:cNvSpPr/>
              <p:nvPr/>
            </p:nvSpPr>
            <p:spPr>
              <a:xfrm>
                <a:off x="2935044" y="3035451"/>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5" name="Explosion 1 44"/>
              <p:cNvSpPr/>
              <p:nvPr/>
            </p:nvSpPr>
            <p:spPr>
              <a:xfrm>
                <a:off x="4049921" y="2977178"/>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6" name="Explosion 1 45"/>
              <p:cNvSpPr/>
              <p:nvPr/>
            </p:nvSpPr>
            <p:spPr>
              <a:xfrm>
                <a:off x="2363096" y="3374315"/>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7" name="Explosion 1 46"/>
              <p:cNvSpPr/>
              <p:nvPr/>
            </p:nvSpPr>
            <p:spPr>
              <a:xfrm>
                <a:off x="4961964" y="3425414"/>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8" name="Explosion 1 47"/>
              <p:cNvSpPr/>
              <p:nvPr/>
            </p:nvSpPr>
            <p:spPr>
              <a:xfrm>
                <a:off x="2948044" y="3596640"/>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9" name="Explosion 1 48"/>
              <p:cNvSpPr/>
              <p:nvPr/>
            </p:nvSpPr>
            <p:spPr>
              <a:xfrm>
                <a:off x="3553383" y="3444238"/>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0" name="Explosion 1 49"/>
              <p:cNvSpPr/>
              <p:nvPr/>
            </p:nvSpPr>
            <p:spPr>
              <a:xfrm>
                <a:off x="4253756" y="3520439"/>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1" name="Explosion 1 50"/>
              <p:cNvSpPr/>
              <p:nvPr/>
            </p:nvSpPr>
            <p:spPr>
              <a:xfrm>
                <a:off x="3743434" y="2928318"/>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2" name="Explosion 1 51"/>
              <p:cNvSpPr/>
              <p:nvPr/>
            </p:nvSpPr>
            <p:spPr>
              <a:xfrm>
                <a:off x="2690536" y="2329033"/>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3" name="Explosion 1 52"/>
              <p:cNvSpPr/>
              <p:nvPr/>
            </p:nvSpPr>
            <p:spPr>
              <a:xfrm>
                <a:off x="3499822" y="2026026"/>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4" name="Explosion 1 53"/>
              <p:cNvSpPr/>
              <p:nvPr/>
            </p:nvSpPr>
            <p:spPr>
              <a:xfrm>
                <a:off x="4514854" y="2474257"/>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grpSp>
        <p:sp>
          <p:nvSpPr>
            <p:cNvPr id="56" name="Teardrop 55"/>
            <p:cNvSpPr/>
            <p:nvPr/>
          </p:nvSpPr>
          <p:spPr>
            <a:xfrm rot="17146442">
              <a:off x="4117274" y="3772309"/>
              <a:ext cx="238071" cy="318901"/>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7" name="Teardrop 56"/>
            <p:cNvSpPr/>
            <p:nvPr/>
          </p:nvSpPr>
          <p:spPr>
            <a:xfrm rot="17146442">
              <a:off x="4808722" y="2986672"/>
              <a:ext cx="191516" cy="42402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1" name="Teardrop 60"/>
            <p:cNvSpPr/>
            <p:nvPr/>
          </p:nvSpPr>
          <p:spPr>
            <a:xfrm rot="17146442">
              <a:off x="4242485" y="2720181"/>
              <a:ext cx="355193" cy="36276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4" name="Oval 63"/>
            <p:cNvSpPr/>
            <p:nvPr/>
          </p:nvSpPr>
          <p:spPr>
            <a:xfrm>
              <a:off x="2908151" y="2627558"/>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65" name="Oval 64"/>
            <p:cNvSpPr/>
            <p:nvPr/>
          </p:nvSpPr>
          <p:spPr>
            <a:xfrm>
              <a:off x="3675022" y="2338727"/>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66" name="Oval 65"/>
            <p:cNvSpPr/>
            <p:nvPr/>
          </p:nvSpPr>
          <p:spPr>
            <a:xfrm>
              <a:off x="2674183" y="2963882"/>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67" name="Oval 66"/>
            <p:cNvSpPr/>
            <p:nvPr/>
          </p:nvSpPr>
          <p:spPr>
            <a:xfrm>
              <a:off x="2597659" y="3672765"/>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68" name="Oval 67"/>
            <p:cNvSpPr/>
            <p:nvPr/>
          </p:nvSpPr>
          <p:spPr>
            <a:xfrm>
              <a:off x="3126597" y="3909407"/>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69" name="Oval 68"/>
            <p:cNvSpPr/>
            <p:nvPr/>
          </p:nvSpPr>
          <p:spPr>
            <a:xfrm>
              <a:off x="3738356" y="3758877"/>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70" name="Oval 69"/>
            <p:cNvSpPr/>
            <p:nvPr/>
          </p:nvSpPr>
          <p:spPr>
            <a:xfrm>
              <a:off x="3124474" y="3338956"/>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71" name="Oval 70"/>
            <p:cNvSpPr/>
            <p:nvPr/>
          </p:nvSpPr>
          <p:spPr>
            <a:xfrm>
              <a:off x="4726876" y="2814167"/>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72" name="Oval 71"/>
            <p:cNvSpPr/>
            <p:nvPr/>
          </p:nvSpPr>
          <p:spPr>
            <a:xfrm>
              <a:off x="3943244" y="3232189"/>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73" name="Oval 72"/>
            <p:cNvSpPr/>
            <p:nvPr/>
          </p:nvSpPr>
          <p:spPr>
            <a:xfrm>
              <a:off x="4489984" y="3801731"/>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74" name="Oval 73"/>
            <p:cNvSpPr/>
            <p:nvPr/>
          </p:nvSpPr>
          <p:spPr>
            <a:xfrm>
              <a:off x="5168103" y="3738399"/>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grpSp>
      <p:cxnSp>
        <p:nvCxnSpPr>
          <p:cNvPr id="126" name="Straight Connector 125"/>
          <p:cNvCxnSpPr/>
          <p:nvPr/>
        </p:nvCxnSpPr>
        <p:spPr>
          <a:xfrm flipH="1">
            <a:off x="8505497" y="3745120"/>
            <a:ext cx="42507" cy="461259"/>
          </a:xfrm>
          <a:prstGeom prst="line">
            <a:avLst/>
          </a:prstGeom>
          <a:ln w="28575"/>
        </p:spPr>
        <p:style>
          <a:lnRef idx="1">
            <a:schemeClr val="accent6"/>
          </a:lnRef>
          <a:fillRef idx="0">
            <a:schemeClr val="accent6"/>
          </a:fillRef>
          <a:effectRef idx="0">
            <a:schemeClr val="accent6"/>
          </a:effectRef>
          <a:fontRef idx="minor">
            <a:schemeClr val="tx1"/>
          </a:fontRef>
        </p:style>
      </p:cxnSp>
      <p:cxnSp>
        <p:nvCxnSpPr>
          <p:cNvPr id="123" name="Straight Connector 122"/>
          <p:cNvCxnSpPr/>
          <p:nvPr/>
        </p:nvCxnSpPr>
        <p:spPr>
          <a:xfrm flipH="1">
            <a:off x="9406636" y="3518747"/>
            <a:ext cx="42507" cy="461259"/>
          </a:xfrm>
          <a:prstGeom prst="line">
            <a:avLst/>
          </a:prstGeom>
          <a:ln w="28575"/>
        </p:spPr>
        <p:style>
          <a:lnRef idx="1">
            <a:schemeClr val="accent6"/>
          </a:lnRef>
          <a:fillRef idx="0">
            <a:schemeClr val="accent6"/>
          </a:fillRef>
          <a:effectRef idx="0">
            <a:schemeClr val="accent6"/>
          </a:effectRef>
          <a:fontRef idx="minor">
            <a:schemeClr val="tx1"/>
          </a:fontRef>
        </p:style>
      </p:cxnSp>
      <p:sp>
        <p:nvSpPr>
          <p:cNvPr id="18" name="Trapezoid 17"/>
          <p:cNvSpPr/>
          <p:nvPr/>
        </p:nvSpPr>
        <p:spPr>
          <a:xfrm rot="10800000">
            <a:off x="7108114" y="4032435"/>
            <a:ext cx="2691205" cy="2033195"/>
          </a:xfrm>
          <a:prstGeom prst="trapezoid">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76" name="Teardrop 75"/>
          <p:cNvSpPr/>
          <p:nvPr/>
        </p:nvSpPr>
        <p:spPr>
          <a:xfrm rot="17146442">
            <a:off x="8611969" y="3765519"/>
            <a:ext cx="228444" cy="30452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77" name="Teardrop 76"/>
          <p:cNvSpPr/>
          <p:nvPr/>
        </p:nvSpPr>
        <p:spPr>
          <a:xfrm rot="17146442">
            <a:off x="7405675" y="3692366"/>
            <a:ext cx="355193" cy="36276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5" name="Teardrop 84"/>
          <p:cNvSpPr/>
          <p:nvPr/>
        </p:nvSpPr>
        <p:spPr>
          <a:xfrm>
            <a:off x="7526401" y="3434037"/>
            <a:ext cx="247426" cy="342450"/>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6" name="Teardrop 85"/>
          <p:cNvSpPr/>
          <p:nvPr/>
        </p:nvSpPr>
        <p:spPr>
          <a:xfrm>
            <a:off x="8736409" y="3786805"/>
            <a:ext cx="247426" cy="342450"/>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7" name="Teardrop 86"/>
          <p:cNvSpPr/>
          <p:nvPr/>
        </p:nvSpPr>
        <p:spPr>
          <a:xfrm>
            <a:off x="7296230" y="3991195"/>
            <a:ext cx="247426" cy="342450"/>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9" name="Teardrop 88"/>
          <p:cNvSpPr/>
          <p:nvPr/>
        </p:nvSpPr>
        <p:spPr>
          <a:xfrm rot="14141523">
            <a:off x="9734115" y="3838313"/>
            <a:ext cx="377641" cy="42402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3" name="Teardrop 92"/>
          <p:cNvSpPr/>
          <p:nvPr/>
        </p:nvSpPr>
        <p:spPr>
          <a:xfrm rot="20934346">
            <a:off x="7865693" y="4015240"/>
            <a:ext cx="270816" cy="348955"/>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4" name="Teardrop 93"/>
          <p:cNvSpPr/>
          <p:nvPr/>
        </p:nvSpPr>
        <p:spPr>
          <a:xfrm rot="17146442">
            <a:off x="9120754" y="3992092"/>
            <a:ext cx="377641" cy="42402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7" name="Explosion 1 96"/>
          <p:cNvSpPr/>
          <p:nvPr/>
        </p:nvSpPr>
        <p:spPr>
          <a:xfrm>
            <a:off x="7435357" y="3279187"/>
            <a:ext cx="687009" cy="764003"/>
          </a:xfrm>
          <a:prstGeom prst="irregularSeal1">
            <a:avLst/>
          </a:prstGeom>
          <a:solidFill>
            <a:srgbClr val="FA7EE8"/>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99" name="Explosion 1 98"/>
          <p:cNvSpPr/>
          <p:nvPr/>
        </p:nvSpPr>
        <p:spPr>
          <a:xfrm>
            <a:off x="6786625" y="3542959"/>
            <a:ext cx="763793" cy="839096"/>
          </a:xfrm>
          <a:prstGeom prst="irregularSeal1">
            <a:avLst/>
          </a:prstGeom>
          <a:solidFill>
            <a:srgbClr val="FA7EE8"/>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0" name="Explosion 1 99"/>
          <p:cNvSpPr/>
          <p:nvPr/>
        </p:nvSpPr>
        <p:spPr>
          <a:xfrm>
            <a:off x="9385493" y="3708528"/>
            <a:ext cx="677285" cy="724626"/>
          </a:xfrm>
          <a:prstGeom prst="irregularSeal1">
            <a:avLst/>
          </a:prstGeom>
          <a:solidFill>
            <a:srgbClr val="FA7EE8"/>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1" name="Explosion 1 100"/>
          <p:cNvSpPr/>
          <p:nvPr/>
        </p:nvSpPr>
        <p:spPr>
          <a:xfrm>
            <a:off x="7606852" y="3765284"/>
            <a:ext cx="528514" cy="652252"/>
          </a:xfrm>
          <a:prstGeom prst="irregularSeal1">
            <a:avLst/>
          </a:prstGeom>
          <a:solidFill>
            <a:srgbClr val="FA7EE8"/>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3" name="Explosion 1 102"/>
          <p:cNvSpPr/>
          <p:nvPr/>
        </p:nvSpPr>
        <p:spPr>
          <a:xfrm>
            <a:off x="8819830" y="3689083"/>
            <a:ext cx="621248" cy="701940"/>
          </a:xfrm>
          <a:prstGeom prst="irregularSeal1">
            <a:avLst/>
          </a:prstGeom>
          <a:solidFill>
            <a:srgbClr val="FA7EE8"/>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4" name="Explosion 1 103"/>
          <p:cNvSpPr/>
          <p:nvPr/>
        </p:nvSpPr>
        <p:spPr>
          <a:xfrm>
            <a:off x="8315836" y="3170027"/>
            <a:ext cx="646856" cy="797860"/>
          </a:xfrm>
          <a:prstGeom prst="irregularSeal1">
            <a:avLst/>
          </a:prstGeom>
          <a:solidFill>
            <a:srgbClr val="FA7EE8"/>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7" name="Explosion 1 106"/>
          <p:cNvSpPr/>
          <p:nvPr/>
        </p:nvSpPr>
        <p:spPr>
          <a:xfrm>
            <a:off x="9117338" y="2990737"/>
            <a:ext cx="608896" cy="717791"/>
          </a:xfrm>
          <a:prstGeom prst="irregularSeal1">
            <a:avLst/>
          </a:prstGeom>
          <a:solidFill>
            <a:srgbClr val="FA7EE8"/>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14" name="Oval 113"/>
          <p:cNvSpPr/>
          <p:nvPr/>
        </p:nvSpPr>
        <p:spPr>
          <a:xfrm>
            <a:off x="7098693" y="3895198"/>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15" name="Oval 114"/>
          <p:cNvSpPr/>
          <p:nvPr/>
        </p:nvSpPr>
        <p:spPr>
          <a:xfrm>
            <a:off x="7779604" y="4045744"/>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17" name="Oval 116"/>
          <p:cNvSpPr/>
          <p:nvPr/>
        </p:nvSpPr>
        <p:spPr>
          <a:xfrm>
            <a:off x="7625508" y="3561389"/>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18" name="Oval 117"/>
          <p:cNvSpPr/>
          <p:nvPr/>
        </p:nvSpPr>
        <p:spPr>
          <a:xfrm>
            <a:off x="9312273" y="3283110"/>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19" name="Oval 118"/>
          <p:cNvSpPr/>
          <p:nvPr/>
        </p:nvSpPr>
        <p:spPr>
          <a:xfrm>
            <a:off x="8550672" y="3509956"/>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20" name="Oval 119"/>
          <p:cNvSpPr/>
          <p:nvPr/>
        </p:nvSpPr>
        <p:spPr>
          <a:xfrm>
            <a:off x="9034479" y="3971475"/>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21" name="Oval 120"/>
          <p:cNvSpPr/>
          <p:nvPr/>
        </p:nvSpPr>
        <p:spPr>
          <a:xfrm>
            <a:off x="9616256" y="4003835"/>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25" name="Teardrop 124"/>
          <p:cNvSpPr/>
          <p:nvPr/>
        </p:nvSpPr>
        <p:spPr>
          <a:xfrm rot="17146442">
            <a:off x="8025235" y="3884436"/>
            <a:ext cx="289676" cy="236105"/>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29" name="7-Point Star 128"/>
          <p:cNvSpPr/>
          <p:nvPr/>
        </p:nvSpPr>
        <p:spPr>
          <a:xfrm>
            <a:off x="530908" y="277753"/>
            <a:ext cx="1583144" cy="1463040"/>
          </a:xfrm>
          <a:prstGeom prst="star7">
            <a:avLst/>
          </a:prstGeom>
          <a:solidFill>
            <a:srgbClr val="FFFF00"/>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30" name="Explosion 1 129"/>
          <p:cNvSpPr/>
          <p:nvPr/>
        </p:nvSpPr>
        <p:spPr>
          <a:xfrm>
            <a:off x="7991793" y="3480059"/>
            <a:ext cx="432386" cy="604014"/>
          </a:xfrm>
          <a:prstGeom prst="irregularSeal1">
            <a:avLst/>
          </a:prstGeom>
          <a:solidFill>
            <a:srgbClr val="FA7EE8"/>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31" name="Explosion 1 130"/>
          <p:cNvSpPr/>
          <p:nvPr/>
        </p:nvSpPr>
        <p:spPr>
          <a:xfrm>
            <a:off x="8896683" y="3457955"/>
            <a:ext cx="364953" cy="499220"/>
          </a:xfrm>
          <a:prstGeom prst="irregularSeal1">
            <a:avLst/>
          </a:prstGeom>
          <a:solidFill>
            <a:srgbClr val="FA7EE8"/>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32" name="Teardrop 131"/>
          <p:cNvSpPr/>
          <p:nvPr/>
        </p:nvSpPr>
        <p:spPr>
          <a:xfrm>
            <a:off x="8369750" y="3895305"/>
            <a:ext cx="187688" cy="263672"/>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1" name="TextBox 80"/>
          <p:cNvSpPr txBox="1"/>
          <p:nvPr/>
        </p:nvSpPr>
        <p:spPr>
          <a:xfrm>
            <a:off x="4640210" y="1607616"/>
            <a:ext cx="4535409" cy="830997"/>
          </a:xfrm>
          <a:prstGeom prst="rect">
            <a:avLst/>
          </a:prstGeom>
          <a:noFill/>
        </p:spPr>
        <p:txBody>
          <a:bodyPr wrap="none" rtlCol="0">
            <a:spAutoFit/>
          </a:bodyPr>
          <a:lstStyle/>
          <a:p>
            <a:r>
              <a:rPr lang="en-US" sz="2400" dirty="0" smtClean="0"/>
              <a:t>Gardener subscribes to concept of </a:t>
            </a:r>
          </a:p>
          <a:p>
            <a:r>
              <a:rPr lang="en-US" sz="2400" dirty="0" smtClean="0"/>
              <a:t>biologic determinism</a:t>
            </a:r>
            <a:endParaRPr lang="en-US" sz="2400" dirty="0"/>
          </a:p>
        </p:txBody>
      </p:sp>
      <p:sp>
        <p:nvSpPr>
          <p:cNvPr id="82" name="7-Point Star 81"/>
          <p:cNvSpPr/>
          <p:nvPr/>
        </p:nvSpPr>
        <p:spPr>
          <a:xfrm rot="1204823">
            <a:off x="566372" y="315966"/>
            <a:ext cx="1583144" cy="1463040"/>
          </a:xfrm>
          <a:prstGeom prst="star7">
            <a:avLst/>
          </a:prstGeom>
          <a:solidFill>
            <a:srgbClr val="FFFF00"/>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84" name="Oval 83"/>
          <p:cNvSpPr/>
          <p:nvPr/>
        </p:nvSpPr>
        <p:spPr>
          <a:xfrm>
            <a:off x="844294" y="594829"/>
            <a:ext cx="975045" cy="954028"/>
          </a:xfrm>
          <a:prstGeom prst="ellipse">
            <a:avLst/>
          </a:prstGeom>
          <a:solidFill>
            <a:srgbClr val="FFC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Slide Number Placeholder 1"/>
          <p:cNvSpPr>
            <a:spLocks noGrp="1"/>
          </p:cNvSpPr>
          <p:nvPr>
            <p:ph type="sldNum" sz="quarter" idx="12"/>
          </p:nvPr>
        </p:nvSpPr>
        <p:spPr/>
        <p:txBody>
          <a:bodyPr/>
          <a:lstStyle/>
          <a:p>
            <a:fld id="{20EA00DD-2016-46DD-BB7D-9AF787BF25E8}" type="slidenum">
              <a:rPr lang="en-US" smtClean="0"/>
              <a:t>23</a:t>
            </a:fld>
            <a:endParaRPr lang="en-US"/>
          </a:p>
        </p:txBody>
      </p:sp>
      <p:sp>
        <p:nvSpPr>
          <p:cNvPr id="91" name="TextBox 90"/>
          <p:cNvSpPr txBox="1"/>
          <p:nvPr/>
        </p:nvSpPr>
        <p:spPr>
          <a:xfrm>
            <a:off x="838200" y="6242429"/>
            <a:ext cx="3991349" cy="307777"/>
          </a:xfrm>
          <a:prstGeom prst="rect">
            <a:avLst/>
          </a:prstGeom>
          <a:noFill/>
        </p:spPr>
        <p:txBody>
          <a:bodyPr wrap="none" rtlCol="0">
            <a:spAutoFit/>
          </a:bodyPr>
          <a:lstStyle/>
          <a:p>
            <a:r>
              <a:rPr lang="en-US" sz="1400" dirty="0"/>
              <a:t>Jones CP. </a:t>
            </a:r>
            <a:r>
              <a:rPr lang="en-US" sz="1400" i="1" dirty="0" smtClean="0"/>
              <a:t>Am </a:t>
            </a:r>
            <a:r>
              <a:rPr lang="en-US" sz="1400" i="1" dirty="0"/>
              <a:t>J Public Health</a:t>
            </a:r>
            <a:r>
              <a:rPr lang="en-US" sz="1400" dirty="0"/>
              <a:t>. 2000;90(8):</a:t>
            </a:r>
            <a:r>
              <a:rPr lang="en-US" sz="1400" dirty="0" smtClean="0"/>
              <a:t>1212-1215.</a:t>
            </a:r>
            <a:endParaRPr lang="en-US" sz="1400" dirty="0"/>
          </a:p>
        </p:txBody>
      </p:sp>
    </p:spTree>
    <p:extLst>
      <p:ext uri="{BB962C8B-B14F-4D97-AF65-F5344CB8AC3E}">
        <p14:creationId xmlns:p14="http://schemas.microsoft.com/office/powerpoint/2010/main" val="40864483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7" name="Group 126"/>
          <p:cNvGrpSpPr/>
          <p:nvPr/>
        </p:nvGrpSpPr>
        <p:grpSpPr>
          <a:xfrm>
            <a:off x="1643796" y="1999092"/>
            <a:ext cx="3362661" cy="4084318"/>
            <a:chOff x="2285591" y="1972237"/>
            <a:chExt cx="3362661" cy="4084318"/>
          </a:xfrm>
        </p:grpSpPr>
        <p:sp>
          <p:nvSpPr>
            <p:cNvPr id="63" name="Teardrop 62"/>
            <p:cNvSpPr/>
            <p:nvPr/>
          </p:nvSpPr>
          <p:spPr>
            <a:xfrm rot="17146442">
              <a:off x="4486501" y="3308945"/>
              <a:ext cx="355193" cy="36276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0" name="Teardrop 59"/>
            <p:cNvSpPr/>
            <p:nvPr/>
          </p:nvSpPr>
          <p:spPr>
            <a:xfrm rot="17146442">
              <a:off x="3615522" y="3320394"/>
              <a:ext cx="355193" cy="36276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9" name="Teardrop 58"/>
            <p:cNvSpPr/>
            <p:nvPr/>
          </p:nvSpPr>
          <p:spPr>
            <a:xfrm rot="17146442">
              <a:off x="2904641" y="3469933"/>
              <a:ext cx="355193" cy="36276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5" name="Teardrop 54"/>
            <p:cNvSpPr/>
            <p:nvPr/>
          </p:nvSpPr>
          <p:spPr>
            <a:xfrm rot="17146442">
              <a:off x="3368762" y="2829701"/>
              <a:ext cx="269759" cy="384921"/>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2" name="Teardrop 61"/>
            <p:cNvSpPr/>
            <p:nvPr/>
          </p:nvSpPr>
          <p:spPr>
            <a:xfrm rot="17146442">
              <a:off x="3687162" y="2592948"/>
              <a:ext cx="355193" cy="36276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8" name="Teardrop 57"/>
            <p:cNvSpPr/>
            <p:nvPr/>
          </p:nvSpPr>
          <p:spPr>
            <a:xfrm rot="17146442">
              <a:off x="3012453" y="2878847"/>
              <a:ext cx="355193" cy="36276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 name="Explosion 1 8"/>
            <p:cNvSpPr/>
            <p:nvPr/>
          </p:nvSpPr>
          <p:spPr>
            <a:xfrm>
              <a:off x="3042622" y="2312894"/>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 name="Explosion 1 9"/>
            <p:cNvSpPr/>
            <p:nvPr/>
          </p:nvSpPr>
          <p:spPr>
            <a:xfrm>
              <a:off x="3485926" y="2690310"/>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4" name="Explosion 1 13"/>
            <p:cNvSpPr/>
            <p:nvPr/>
          </p:nvSpPr>
          <p:spPr>
            <a:xfrm>
              <a:off x="4607860" y="3100891"/>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7" name="Trapezoid 16"/>
            <p:cNvSpPr/>
            <p:nvPr/>
          </p:nvSpPr>
          <p:spPr>
            <a:xfrm rot="10800000">
              <a:off x="2590800" y="4023360"/>
              <a:ext cx="2691205" cy="2033195"/>
            </a:xfrm>
            <a:prstGeom prst="trapezoid">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27" name="Explosion 1 26"/>
            <p:cNvSpPr/>
            <p:nvPr/>
          </p:nvSpPr>
          <p:spPr>
            <a:xfrm>
              <a:off x="3874998" y="2321855"/>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9" name="Teardrop 28"/>
            <p:cNvSpPr/>
            <p:nvPr/>
          </p:nvSpPr>
          <p:spPr>
            <a:xfrm>
              <a:off x="3025367" y="3211604"/>
              <a:ext cx="247426" cy="342450"/>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1" name="Teardrop 30"/>
            <p:cNvSpPr/>
            <p:nvPr/>
          </p:nvSpPr>
          <p:spPr>
            <a:xfrm>
              <a:off x="4235375" y="3564372"/>
              <a:ext cx="247426" cy="342450"/>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2" name="Teardrop 31"/>
            <p:cNvSpPr/>
            <p:nvPr/>
          </p:nvSpPr>
          <p:spPr>
            <a:xfrm>
              <a:off x="2795196" y="3768762"/>
              <a:ext cx="247426" cy="342450"/>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5" name="Teardrop 34"/>
            <p:cNvSpPr/>
            <p:nvPr/>
          </p:nvSpPr>
          <p:spPr>
            <a:xfrm rot="13079724">
              <a:off x="4285984" y="3043035"/>
              <a:ext cx="377641" cy="42402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6" name="Teardrop 35"/>
            <p:cNvSpPr/>
            <p:nvPr/>
          </p:nvSpPr>
          <p:spPr>
            <a:xfrm rot="14141523">
              <a:off x="5233081" y="3615880"/>
              <a:ext cx="377641" cy="42402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7" name="Teardrop 36"/>
            <p:cNvSpPr/>
            <p:nvPr/>
          </p:nvSpPr>
          <p:spPr>
            <a:xfrm rot="13079724" flipH="1">
              <a:off x="3346260" y="3282356"/>
              <a:ext cx="284570" cy="42402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8" name="Teardrop 37"/>
            <p:cNvSpPr/>
            <p:nvPr/>
          </p:nvSpPr>
          <p:spPr>
            <a:xfrm rot="16909218">
              <a:off x="3718384" y="3691861"/>
              <a:ext cx="377641" cy="42402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9" name="Teardrop 38"/>
            <p:cNvSpPr/>
            <p:nvPr/>
          </p:nvSpPr>
          <p:spPr>
            <a:xfrm>
              <a:off x="2631905" y="3183816"/>
              <a:ext cx="377641" cy="42402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0" name="Teardrop 39"/>
            <p:cNvSpPr/>
            <p:nvPr/>
          </p:nvSpPr>
          <p:spPr>
            <a:xfrm rot="20934346">
              <a:off x="3364659" y="3792807"/>
              <a:ext cx="270816" cy="348955"/>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1" name="Teardrop 40"/>
            <p:cNvSpPr/>
            <p:nvPr/>
          </p:nvSpPr>
          <p:spPr>
            <a:xfrm rot="17146442">
              <a:off x="4619720" y="3769659"/>
              <a:ext cx="377641" cy="42402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grpSp>
          <p:nvGrpSpPr>
            <p:cNvPr id="42" name="Group 41"/>
            <p:cNvGrpSpPr/>
            <p:nvPr/>
          </p:nvGrpSpPr>
          <p:grpSpPr>
            <a:xfrm>
              <a:off x="2285591" y="1972237"/>
              <a:ext cx="3362661" cy="2409710"/>
              <a:chOff x="2363096" y="2026026"/>
              <a:chExt cx="3362661" cy="2409710"/>
            </a:xfrm>
          </p:grpSpPr>
          <p:sp>
            <p:nvSpPr>
              <p:cNvPr id="43" name="Explosion 1 42"/>
              <p:cNvSpPr/>
              <p:nvPr/>
            </p:nvSpPr>
            <p:spPr>
              <a:xfrm>
                <a:off x="2486920" y="2667897"/>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4" name="Explosion 1 43"/>
              <p:cNvSpPr/>
              <p:nvPr/>
            </p:nvSpPr>
            <p:spPr>
              <a:xfrm>
                <a:off x="2935044" y="3035451"/>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5" name="Explosion 1 44"/>
              <p:cNvSpPr/>
              <p:nvPr/>
            </p:nvSpPr>
            <p:spPr>
              <a:xfrm>
                <a:off x="4049921" y="2977178"/>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6" name="Explosion 1 45"/>
              <p:cNvSpPr/>
              <p:nvPr/>
            </p:nvSpPr>
            <p:spPr>
              <a:xfrm>
                <a:off x="2363096" y="3374315"/>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7" name="Explosion 1 46"/>
              <p:cNvSpPr/>
              <p:nvPr/>
            </p:nvSpPr>
            <p:spPr>
              <a:xfrm>
                <a:off x="4961964" y="3425414"/>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8" name="Explosion 1 47"/>
              <p:cNvSpPr/>
              <p:nvPr/>
            </p:nvSpPr>
            <p:spPr>
              <a:xfrm>
                <a:off x="2948044" y="3596640"/>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9" name="Explosion 1 48"/>
              <p:cNvSpPr/>
              <p:nvPr/>
            </p:nvSpPr>
            <p:spPr>
              <a:xfrm>
                <a:off x="3553383" y="3444238"/>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0" name="Explosion 1 49"/>
              <p:cNvSpPr/>
              <p:nvPr/>
            </p:nvSpPr>
            <p:spPr>
              <a:xfrm>
                <a:off x="4253756" y="3520439"/>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1" name="Explosion 1 50"/>
              <p:cNvSpPr/>
              <p:nvPr/>
            </p:nvSpPr>
            <p:spPr>
              <a:xfrm>
                <a:off x="3743434" y="2928318"/>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2" name="Explosion 1 51"/>
              <p:cNvSpPr/>
              <p:nvPr/>
            </p:nvSpPr>
            <p:spPr>
              <a:xfrm>
                <a:off x="2690536" y="2329033"/>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3" name="Explosion 1 52"/>
              <p:cNvSpPr/>
              <p:nvPr/>
            </p:nvSpPr>
            <p:spPr>
              <a:xfrm>
                <a:off x="3499822" y="2026026"/>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4" name="Explosion 1 53"/>
              <p:cNvSpPr/>
              <p:nvPr/>
            </p:nvSpPr>
            <p:spPr>
              <a:xfrm>
                <a:off x="4514854" y="2474257"/>
                <a:ext cx="763793" cy="839096"/>
              </a:xfrm>
              <a:prstGeom prst="irregularSeal1">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grpSp>
        <p:sp>
          <p:nvSpPr>
            <p:cNvPr id="56" name="Teardrop 55"/>
            <p:cNvSpPr/>
            <p:nvPr/>
          </p:nvSpPr>
          <p:spPr>
            <a:xfrm rot="17146442">
              <a:off x="4117274" y="3772309"/>
              <a:ext cx="238071" cy="318901"/>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7" name="Teardrop 56"/>
            <p:cNvSpPr/>
            <p:nvPr/>
          </p:nvSpPr>
          <p:spPr>
            <a:xfrm rot="17146442">
              <a:off x="4808722" y="2986672"/>
              <a:ext cx="191516" cy="42402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1" name="Teardrop 60"/>
            <p:cNvSpPr/>
            <p:nvPr/>
          </p:nvSpPr>
          <p:spPr>
            <a:xfrm rot="17146442">
              <a:off x="4242485" y="2720181"/>
              <a:ext cx="355193" cy="36276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4" name="Oval 63"/>
            <p:cNvSpPr/>
            <p:nvPr/>
          </p:nvSpPr>
          <p:spPr>
            <a:xfrm>
              <a:off x="2908151" y="2627558"/>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65" name="Oval 64"/>
            <p:cNvSpPr/>
            <p:nvPr/>
          </p:nvSpPr>
          <p:spPr>
            <a:xfrm>
              <a:off x="3675022" y="2338727"/>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66" name="Oval 65"/>
            <p:cNvSpPr/>
            <p:nvPr/>
          </p:nvSpPr>
          <p:spPr>
            <a:xfrm>
              <a:off x="2674183" y="2963882"/>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67" name="Oval 66"/>
            <p:cNvSpPr/>
            <p:nvPr/>
          </p:nvSpPr>
          <p:spPr>
            <a:xfrm>
              <a:off x="2597659" y="3672765"/>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68" name="Oval 67"/>
            <p:cNvSpPr/>
            <p:nvPr/>
          </p:nvSpPr>
          <p:spPr>
            <a:xfrm>
              <a:off x="3126597" y="3909407"/>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69" name="Oval 68"/>
            <p:cNvSpPr/>
            <p:nvPr/>
          </p:nvSpPr>
          <p:spPr>
            <a:xfrm>
              <a:off x="3738356" y="3758877"/>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70" name="Oval 69"/>
            <p:cNvSpPr/>
            <p:nvPr/>
          </p:nvSpPr>
          <p:spPr>
            <a:xfrm>
              <a:off x="3124474" y="3338956"/>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71" name="Oval 70"/>
            <p:cNvSpPr/>
            <p:nvPr/>
          </p:nvSpPr>
          <p:spPr>
            <a:xfrm>
              <a:off x="4726876" y="2814167"/>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72" name="Oval 71"/>
            <p:cNvSpPr/>
            <p:nvPr/>
          </p:nvSpPr>
          <p:spPr>
            <a:xfrm>
              <a:off x="3943244" y="3232189"/>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73" name="Oval 72"/>
            <p:cNvSpPr/>
            <p:nvPr/>
          </p:nvSpPr>
          <p:spPr>
            <a:xfrm>
              <a:off x="4489984" y="3801731"/>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74" name="Oval 73"/>
            <p:cNvSpPr/>
            <p:nvPr/>
          </p:nvSpPr>
          <p:spPr>
            <a:xfrm>
              <a:off x="5168103" y="3738399"/>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grpSp>
      <p:cxnSp>
        <p:nvCxnSpPr>
          <p:cNvPr id="126" name="Straight Connector 125"/>
          <p:cNvCxnSpPr/>
          <p:nvPr/>
        </p:nvCxnSpPr>
        <p:spPr>
          <a:xfrm flipH="1">
            <a:off x="8505497" y="3745120"/>
            <a:ext cx="42507" cy="461259"/>
          </a:xfrm>
          <a:prstGeom prst="line">
            <a:avLst/>
          </a:prstGeom>
          <a:ln w="28575"/>
        </p:spPr>
        <p:style>
          <a:lnRef idx="1">
            <a:schemeClr val="accent6"/>
          </a:lnRef>
          <a:fillRef idx="0">
            <a:schemeClr val="accent6"/>
          </a:fillRef>
          <a:effectRef idx="0">
            <a:schemeClr val="accent6"/>
          </a:effectRef>
          <a:fontRef idx="minor">
            <a:schemeClr val="tx1"/>
          </a:fontRef>
        </p:style>
      </p:cxnSp>
      <p:cxnSp>
        <p:nvCxnSpPr>
          <p:cNvPr id="123" name="Straight Connector 122"/>
          <p:cNvCxnSpPr/>
          <p:nvPr/>
        </p:nvCxnSpPr>
        <p:spPr>
          <a:xfrm flipH="1">
            <a:off x="9406636" y="3518747"/>
            <a:ext cx="42507" cy="461259"/>
          </a:xfrm>
          <a:prstGeom prst="line">
            <a:avLst/>
          </a:prstGeom>
          <a:ln w="28575"/>
        </p:spPr>
        <p:style>
          <a:lnRef idx="1">
            <a:schemeClr val="accent6"/>
          </a:lnRef>
          <a:fillRef idx="0">
            <a:schemeClr val="accent6"/>
          </a:fillRef>
          <a:effectRef idx="0">
            <a:schemeClr val="accent6"/>
          </a:effectRef>
          <a:fontRef idx="minor">
            <a:schemeClr val="tx1"/>
          </a:fontRef>
        </p:style>
      </p:cxnSp>
      <p:sp>
        <p:nvSpPr>
          <p:cNvPr id="18" name="Trapezoid 17"/>
          <p:cNvSpPr/>
          <p:nvPr/>
        </p:nvSpPr>
        <p:spPr>
          <a:xfrm rot="10800000">
            <a:off x="7108114" y="4032435"/>
            <a:ext cx="2691205" cy="2033195"/>
          </a:xfrm>
          <a:prstGeom prst="trapezoid">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76" name="Teardrop 75"/>
          <p:cNvSpPr/>
          <p:nvPr/>
        </p:nvSpPr>
        <p:spPr>
          <a:xfrm rot="17146442">
            <a:off x="8611969" y="3765519"/>
            <a:ext cx="228444" cy="30452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77" name="Teardrop 76"/>
          <p:cNvSpPr/>
          <p:nvPr/>
        </p:nvSpPr>
        <p:spPr>
          <a:xfrm rot="17146442">
            <a:off x="7405675" y="3692366"/>
            <a:ext cx="355193" cy="36276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5" name="Teardrop 84"/>
          <p:cNvSpPr/>
          <p:nvPr/>
        </p:nvSpPr>
        <p:spPr>
          <a:xfrm>
            <a:off x="7526401" y="3434037"/>
            <a:ext cx="247426" cy="342450"/>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6" name="Teardrop 85"/>
          <p:cNvSpPr/>
          <p:nvPr/>
        </p:nvSpPr>
        <p:spPr>
          <a:xfrm>
            <a:off x="8736409" y="3786805"/>
            <a:ext cx="247426" cy="342450"/>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7" name="Teardrop 86"/>
          <p:cNvSpPr/>
          <p:nvPr/>
        </p:nvSpPr>
        <p:spPr>
          <a:xfrm>
            <a:off x="7296230" y="3991195"/>
            <a:ext cx="247426" cy="342450"/>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9" name="Teardrop 88"/>
          <p:cNvSpPr/>
          <p:nvPr/>
        </p:nvSpPr>
        <p:spPr>
          <a:xfrm rot="14141523">
            <a:off x="9734115" y="3838313"/>
            <a:ext cx="377641" cy="42402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3" name="Teardrop 92"/>
          <p:cNvSpPr/>
          <p:nvPr/>
        </p:nvSpPr>
        <p:spPr>
          <a:xfrm rot="20934346">
            <a:off x="7865693" y="4015240"/>
            <a:ext cx="270816" cy="348955"/>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4" name="Teardrop 93"/>
          <p:cNvSpPr/>
          <p:nvPr/>
        </p:nvSpPr>
        <p:spPr>
          <a:xfrm rot="17146442">
            <a:off x="9120754" y="3992092"/>
            <a:ext cx="377641" cy="424029"/>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7" name="Explosion 1 96"/>
          <p:cNvSpPr/>
          <p:nvPr/>
        </p:nvSpPr>
        <p:spPr>
          <a:xfrm>
            <a:off x="7435357" y="3279187"/>
            <a:ext cx="687009" cy="764003"/>
          </a:xfrm>
          <a:prstGeom prst="irregularSeal1">
            <a:avLst/>
          </a:prstGeom>
          <a:solidFill>
            <a:srgbClr val="FA7EE8"/>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99" name="Explosion 1 98"/>
          <p:cNvSpPr/>
          <p:nvPr/>
        </p:nvSpPr>
        <p:spPr>
          <a:xfrm>
            <a:off x="6786625" y="3542959"/>
            <a:ext cx="763793" cy="839096"/>
          </a:xfrm>
          <a:prstGeom prst="irregularSeal1">
            <a:avLst/>
          </a:prstGeom>
          <a:solidFill>
            <a:srgbClr val="FA7EE8"/>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0" name="Explosion 1 99"/>
          <p:cNvSpPr/>
          <p:nvPr/>
        </p:nvSpPr>
        <p:spPr>
          <a:xfrm>
            <a:off x="9385493" y="3708528"/>
            <a:ext cx="677285" cy="724626"/>
          </a:xfrm>
          <a:prstGeom prst="irregularSeal1">
            <a:avLst/>
          </a:prstGeom>
          <a:solidFill>
            <a:srgbClr val="FA7EE8"/>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1" name="Explosion 1 100"/>
          <p:cNvSpPr/>
          <p:nvPr/>
        </p:nvSpPr>
        <p:spPr>
          <a:xfrm>
            <a:off x="7606852" y="3765284"/>
            <a:ext cx="528514" cy="652252"/>
          </a:xfrm>
          <a:prstGeom prst="irregularSeal1">
            <a:avLst/>
          </a:prstGeom>
          <a:solidFill>
            <a:srgbClr val="FA7EE8"/>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3" name="Explosion 1 102"/>
          <p:cNvSpPr/>
          <p:nvPr/>
        </p:nvSpPr>
        <p:spPr>
          <a:xfrm>
            <a:off x="8819830" y="3689083"/>
            <a:ext cx="621248" cy="701940"/>
          </a:xfrm>
          <a:prstGeom prst="irregularSeal1">
            <a:avLst/>
          </a:prstGeom>
          <a:solidFill>
            <a:srgbClr val="FA7EE8"/>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4" name="Explosion 1 103"/>
          <p:cNvSpPr/>
          <p:nvPr/>
        </p:nvSpPr>
        <p:spPr>
          <a:xfrm>
            <a:off x="8315836" y="3170027"/>
            <a:ext cx="646856" cy="797860"/>
          </a:xfrm>
          <a:prstGeom prst="irregularSeal1">
            <a:avLst/>
          </a:prstGeom>
          <a:solidFill>
            <a:srgbClr val="FA7EE8"/>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7" name="Explosion 1 106"/>
          <p:cNvSpPr/>
          <p:nvPr/>
        </p:nvSpPr>
        <p:spPr>
          <a:xfrm>
            <a:off x="9117338" y="2990737"/>
            <a:ext cx="608896" cy="717791"/>
          </a:xfrm>
          <a:prstGeom prst="irregularSeal1">
            <a:avLst/>
          </a:prstGeom>
          <a:solidFill>
            <a:srgbClr val="FA7EE8"/>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14" name="Oval 113"/>
          <p:cNvSpPr/>
          <p:nvPr/>
        </p:nvSpPr>
        <p:spPr>
          <a:xfrm>
            <a:off x="7098693" y="3895198"/>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15" name="Oval 114"/>
          <p:cNvSpPr/>
          <p:nvPr/>
        </p:nvSpPr>
        <p:spPr>
          <a:xfrm>
            <a:off x="7779604" y="4045744"/>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17" name="Oval 116"/>
          <p:cNvSpPr/>
          <p:nvPr/>
        </p:nvSpPr>
        <p:spPr>
          <a:xfrm>
            <a:off x="7625508" y="3561389"/>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18" name="Oval 117"/>
          <p:cNvSpPr/>
          <p:nvPr/>
        </p:nvSpPr>
        <p:spPr>
          <a:xfrm>
            <a:off x="9312273" y="3283110"/>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19" name="Oval 118"/>
          <p:cNvSpPr/>
          <p:nvPr/>
        </p:nvSpPr>
        <p:spPr>
          <a:xfrm>
            <a:off x="8550672" y="3509956"/>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20" name="Oval 119"/>
          <p:cNvSpPr/>
          <p:nvPr/>
        </p:nvSpPr>
        <p:spPr>
          <a:xfrm>
            <a:off x="9034479" y="3971475"/>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21" name="Oval 120"/>
          <p:cNvSpPr/>
          <p:nvPr/>
        </p:nvSpPr>
        <p:spPr>
          <a:xfrm>
            <a:off x="9616256" y="4003835"/>
            <a:ext cx="163328" cy="92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25" name="Teardrop 124"/>
          <p:cNvSpPr/>
          <p:nvPr/>
        </p:nvSpPr>
        <p:spPr>
          <a:xfrm rot="17146442">
            <a:off x="8025235" y="3884436"/>
            <a:ext cx="289676" cy="236105"/>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29" name="7-Point Star 128"/>
          <p:cNvSpPr/>
          <p:nvPr/>
        </p:nvSpPr>
        <p:spPr>
          <a:xfrm>
            <a:off x="530908" y="277753"/>
            <a:ext cx="1583144" cy="1463040"/>
          </a:xfrm>
          <a:prstGeom prst="star7">
            <a:avLst/>
          </a:prstGeom>
          <a:solidFill>
            <a:srgbClr val="FFFF00"/>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30" name="Explosion 1 129"/>
          <p:cNvSpPr/>
          <p:nvPr/>
        </p:nvSpPr>
        <p:spPr>
          <a:xfrm>
            <a:off x="7991793" y="3480059"/>
            <a:ext cx="432386" cy="604014"/>
          </a:xfrm>
          <a:prstGeom prst="irregularSeal1">
            <a:avLst/>
          </a:prstGeom>
          <a:solidFill>
            <a:srgbClr val="FA7EE8"/>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31" name="Explosion 1 130"/>
          <p:cNvSpPr/>
          <p:nvPr/>
        </p:nvSpPr>
        <p:spPr>
          <a:xfrm>
            <a:off x="8896683" y="3457955"/>
            <a:ext cx="364953" cy="499220"/>
          </a:xfrm>
          <a:prstGeom prst="irregularSeal1">
            <a:avLst/>
          </a:prstGeom>
          <a:solidFill>
            <a:srgbClr val="FA7EE8"/>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32" name="Teardrop 131"/>
          <p:cNvSpPr/>
          <p:nvPr/>
        </p:nvSpPr>
        <p:spPr>
          <a:xfrm>
            <a:off x="8369750" y="3895305"/>
            <a:ext cx="187688" cy="263672"/>
          </a:xfrm>
          <a:prstGeom prst="teardrop">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3" name="TextBox 82"/>
          <p:cNvSpPr txBox="1"/>
          <p:nvPr/>
        </p:nvSpPr>
        <p:spPr>
          <a:xfrm>
            <a:off x="5416386" y="1939210"/>
            <a:ext cx="6282104" cy="461665"/>
          </a:xfrm>
          <a:prstGeom prst="rect">
            <a:avLst/>
          </a:prstGeom>
          <a:noFill/>
        </p:spPr>
        <p:txBody>
          <a:bodyPr wrap="none" rtlCol="0">
            <a:spAutoFit/>
          </a:bodyPr>
          <a:lstStyle/>
          <a:p>
            <a:r>
              <a:rPr lang="en-US" sz="2400" dirty="0" smtClean="0"/>
              <a:t>Inaction in the face of need perpetuates inequity</a:t>
            </a:r>
            <a:endParaRPr lang="en-US" sz="2400" dirty="0"/>
          </a:p>
        </p:txBody>
      </p:sp>
      <p:sp>
        <p:nvSpPr>
          <p:cNvPr id="3" name="TextBox 2"/>
          <p:cNvSpPr txBox="1"/>
          <p:nvPr/>
        </p:nvSpPr>
        <p:spPr>
          <a:xfrm>
            <a:off x="10827865" y="3029148"/>
            <a:ext cx="859018" cy="369332"/>
          </a:xfrm>
          <a:prstGeom prst="rect">
            <a:avLst/>
          </a:prstGeom>
          <a:noFill/>
        </p:spPr>
        <p:txBody>
          <a:bodyPr wrap="none" rtlCol="0">
            <a:spAutoFit/>
          </a:bodyPr>
          <a:lstStyle/>
          <a:p>
            <a:r>
              <a:rPr lang="en-US" dirty="0" smtClean="0"/>
              <a:t>Passive</a:t>
            </a:r>
            <a:endParaRPr lang="en-US" dirty="0"/>
          </a:p>
        </p:txBody>
      </p:sp>
      <p:cxnSp>
        <p:nvCxnSpPr>
          <p:cNvPr id="5" name="Straight Arrow Connector 4"/>
          <p:cNvCxnSpPr/>
          <p:nvPr/>
        </p:nvCxnSpPr>
        <p:spPr>
          <a:xfrm flipH="1" flipV="1">
            <a:off x="10356480" y="2427648"/>
            <a:ext cx="482992" cy="6095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8" name="7-Point Star 87"/>
          <p:cNvSpPr/>
          <p:nvPr/>
        </p:nvSpPr>
        <p:spPr>
          <a:xfrm rot="1204823">
            <a:off x="566372" y="315966"/>
            <a:ext cx="1583144" cy="1463040"/>
          </a:xfrm>
          <a:prstGeom prst="star7">
            <a:avLst/>
          </a:prstGeom>
          <a:solidFill>
            <a:srgbClr val="FFFF00"/>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91" name="Oval 90"/>
          <p:cNvSpPr/>
          <p:nvPr/>
        </p:nvSpPr>
        <p:spPr>
          <a:xfrm>
            <a:off x="844294" y="594829"/>
            <a:ext cx="975045" cy="954028"/>
          </a:xfrm>
          <a:prstGeom prst="ellipse">
            <a:avLst/>
          </a:prstGeom>
          <a:solidFill>
            <a:srgbClr val="FFC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Slide Number Placeholder 1"/>
          <p:cNvSpPr>
            <a:spLocks noGrp="1"/>
          </p:cNvSpPr>
          <p:nvPr>
            <p:ph type="sldNum" sz="quarter" idx="12"/>
          </p:nvPr>
        </p:nvSpPr>
        <p:spPr/>
        <p:txBody>
          <a:bodyPr/>
          <a:lstStyle/>
          <a:p>
            <a:fld id="{20EA00DD-2016-46DD-BB7D-9AF787BF25E8}" type="slidenum">
              <a:rPr lang="en-US" smtClean="0"/>
              <a:t>24</a:t>
            </a:fld>
            <a:endParaRPr lang="en-US"/>
          </a:p>
        </p:txBody>
      </p:sp>
      <p:sp>
        <p:nvSpPr>
          <p:cNvPr id="95" name="TextBox 94"/>
          <p:cNvSpPr txBox="1"/>
          <p:nvPr/>
        </p:nvSpPr>
        <p:spPr>
          <a:xfrm>
            <a:off x="838200" y="6242429"/>
            <a:ext cx="3991349" cy="307777"/>
          </a:xfrm>
          <a:prstGeom prst="rect">
            <a:avLst/>
          </a:prstGeom>
          <a:noFill/>
        </p:spPr>
        <p:txBody>
          <a:bodyPr wrap="none" rtlCol="0">
            <a:spAutoFit/>
          </a:bodyPr>
          <a:lstStyle/>
          <a:p>
            <a:r>
              <a:rPr lang="en-US" sz="1400" dirty="0"/>
              <a:t>Jones CP. </a:t>
            </a:r>
            <a:r>
              <a:rPr lang="en-US" sz="1400" i="1" dirty="0" smtClean="0"/>
              <a:t>Am </a:t>
            </a:r>
            <a:r>
              <a:rPr lang="en-US" sz="1400" i="1" dirty="0"/>
              <a:t>J Public Health</a:t>
            </a:r>
            <a:r>
              <a:rPr lang="en-US" sz="1400" dirty="0"/>
              <a:t>. 2000;90(8):</a:t>
            </a:r>
            <a:r>
              <a:rPr lang="en-US" sz="1400" dirty="0" smtClean="0"/>
              <a:t>1212-1215.</a:t>
            </a:r>
            <a:endParaRPr lang="en-US" sz="1400" dirty="0"/>
          </a:p>
        </p:txBody>
      </p:sp>
    </p:spTree>
    <p:extLst>
      <p:ext uri="{BB962C8B-B14F-4D97-AF65-F5344CB8AC3E}">
        <p14:creationId xmlns:p14="http://schemas.microsoft.com/office/powerpoint/2010/main" val="9168347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is </a:t>
            </a:r>
            <a:r>
              <a:rPr lang="en-US" smtClean="0"/>
              <a:t>the gardener?</a:t>
            </a:r>
            <a:endParaRPr lang="en-US"/>
          </a:p>
        </p:txBody>
      </p:sp>
      <p:sp>
        <p:nvSpPr>
          <p:cNvPr id="3" name="Content Placeholder 2"/>
          <p:cNvSpPr>
            <a:spLocks noGrp="1"/>
          </p:cNvSpPr>
          <p:nvPr>
            <p:ph idx="1"/>
          </p:nvPr>
        </p:nvSpPr>
        <p:spPr/>
        <p:txBody>
          <a:bodyPr/>
          <a:lstStyle/>
          <a:p>
            <a:r>
              <a:rPr lang="en-US" dirty="0"/>
              <a:t>Has the power to decide, to </a:t>
            </a:r>
            <a:r>
              <a:rPr lang="en-US" dirty="0" smtClean="0"/>
              <a:t>act, and to control resources</a:t>
            </a:r>
          </a:p>
          <a:p>
            <a:pPr lvl="1"/>
            <a:r>
              <a:rPr lang="en-US" dirty="0" smtClean="0"/>
              <a:t>Government</a:t>
            </a:r>
          </a:p>
          <a:p>
            <a:pPr lvl="1"/>
            <a:r>
              <a:rPr lang="en-US" dirty="0" smtClean="0"/>
              <a:t>Media</a:t>
            </a:r>
          </a:p>
          <a:p>
            <a:pPr lvl="1"/>
            <a:r>
              <a:rPr lang="en-US" dirty="0" smtClean="0"/>
              <a:t>Corporations / Foundations</a:t>
            </a:r>
          </a:p>
          <a:p>
            <a:pPr lvl="1"/>
            <a:r>
              <a:rPr lang="en-US" dirty="0" smtClean="0"/>
              <a:t>Communities </a:t>
            </a:r>
          </a:p>
          <a:p>
            <a:r>
              <a:rPr lang="en-US" dirty="0" smtClean="0"/>
              <a:t>Dangerous </a:t>
            </a:r>
            <a:r>
              <a:rPr lang="en-US" dirty="0"/>
              <a:t>when:</a:t>
            </a:r>
          </a:p>
          <a:p>
            <a:pPr lvl="1"/>
            <a:r>
              <a:rPr lang="en-US" dirty="0"/>
              <a:t>Allied with one group</a:t>
            </a:r>
          </a:p>
          <a:p>
            <a:pPr lvl="1"/>
            <a:r>
              <a:rPr lang="en-US" dirty="0"/>
              <a:t>Not concerned with </a:t>
            </a:r>
            <a:r>
              <a:rPr lang="en-US" dirty="0" smtClean="0"/>
              <a:t>equity</a:t>
            </a:r>
            <a:endParaRPr lang="en-US" dirty="0"/>
          </a:p>
        </p:txBody>
      </p:sp>
      <p:sp>
        <p:nvSpPr>
          <p:cNvPr id="5" name="Slide Number Placeholder 4"/>
          <p:cNvSpPr>
            <a:spLocks noGrp="1"/>
          </p:cNvSpPr>
          <p:nvPr>
            <p:ph type="sldNum" sz="quarter" idx="12"/>
          </p:nvPr>
        </p:nvSpPr>
        <p:spPr/>
        <p:txBody>
          <a:bodyPr/>
          <a:lstStyle/>
          <a:p>
            <a:fld id="{20EA00DD-2016-46DD-BB7D-9AF787BF25E8}" type="slidenum">
              <a:rPr lang="en-US" smtClean="0"/>
              <a:t>25</a:t>
            </a:fld>
            <a:endParaRPr lang="en-US"/>
          </a:p>
        </p:txBody>
      </p:sp>
      <p:sp>
        <p:nvSpPr>
          <p:cNvPr id="7" name="TextBox 6"/>
          <p:cNvSpPr txBox="1"/>
          <p:nvPr/>
        </p:nvSpPr>
        <p:spPr>
          <a:xfrm>
            <a:off x="838200" y="6242429"/>
            <a:ext cx="3991349" cy="307777"/>
          </a:xfrm>
          <a:prstGeom prst="rect">
            <a:avLst/>
          </a:prstGeom>
          <a:noFill/>
        </p:spPr>
        <p:txBody>
          <a:bodyPr wrap="none" rtlCol="0">
            <a:spAutoFit/>
          </a:bodyPr>
          <a:lstStyle/>
          <a:p>
            <a:r>
              <a:rPr lang="en-US" sz="1400" dirty="0"/>
              <a:t>Jones CP. </a:t>
            </a:r>
            <a:r>
              <a:rPr lang="en-US" sz="1400" i="1" dirty="0" smtClean="0"/>
              <a:t>Am </a:t>
            </a:r>
            <a:r>
              <a:rPr lang="en-US" sz="1400" i="1" dirty="0"/>
              <a:t>J Public Health</a:t>
            </a:r>
            <a:r>
              <a:rPr lang="en-US" sz="1400" dirty="0"/>
              <a:t>. 2000;90(8):</a:t>
            </a:r>
            <a:r>
              <a:rPr lang="en-US" sz="1400" dirty="0" smtClean="0"/>
              <a:t>1212-1215.</a:t>
            </a:r>
            <a:endParaRPr lang="en-US" sz="1400" dirty="0"/>
          </a:p>
        </p:txBody>
      </p:sp>
    </p:spTree>
    <p:extLst>
      <p:ext uri="{BB962C8B-B14F-4D97-AF65-F5344CB8AC3E}">
        <p14:creationId xmlns:p14="http://schemas.microsoft.com/office/powerpoint/2010/main" val="18063432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Institutional racism in health and medicine</a:t>
            </a:r>
          </a:p>
        </p:txBody>
      </p:sp>
      <p:sp>
        <p:nvSpPr>
          <p:cNvPr id="3" name="Content Placeholder 2"/>
          <p:cNvSpPr>
            <a:spLocks noGrp="1"/>
          </p:cNvSpPr>
          <p:nvPr>
            <p:ph idx="1"/>
          </p:nvPr>
        </p:nvSpPr>
        <p:spPr/>
        <p:txBody>
          <a:bodyPr/>
          <a:lstStyle/>
          <a:p>
            <a:r>
              <a:rPr lang="en-US" dirty="0" smtClean="0"/>
              <a:t>How can this affect health?</a:t>
            </a:r>
            <a:endParaRPr lang="en-US" dirty="0"/>
          </a:p>
        </p:txBody>
      </p:sp>
      <p:sp>
        <p:nvSpPr>
          <p:cNvPr id="4" name="Slide Number Placeholder 3"/>
          <p:cNvSpPr>
            <a:spLocks noGrp="1"/>
          </p:cNvSpPr>
          <p:nvPr>
            <p:ph type="sldNum" sz="quarter" idx="12"/>
          </p:nvPr>
        </p:nvSpPr>
        <p:spPr/>
        <p:txBody>
          <a:bodyPr/>
          <a:lstStyle/>
          <a:p>
            <a:fld id="{20EA00DD-2016-46DD-BB7D-9AF787BF25E8}" type="slidenum">
              <a:rPr lang="en-US" smtClean="0"/>
              <a:t>26</a:t>
            </a:fld>
            <a:endParaRPr lang="en-US"/>
          </a:p>
        </p:txBody>
      </p:sp>
    </p:spTree>
    <p:extLst>
      <p:ext uri="{BB962C8B-B14F-4D97-AF65-F5344CB8AC3E}">
        <p14:creationId xmlns:p14="http://schemas.microsoft.com/office/powerpoint/2010/main" val="7483383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Institutional racism in health and medicine</a:t>
            </a:r>
            <a:endParaRPr lang="en-US" dirty="0"/>
          </a:p>
        </p:txBody>
      </p:sp>
      <p:sp>
        <p:nvSpPr>
          <p:cNvPr id="3" name="Content Placeholder 2"/>
          <p:cNvSpPr>
            <a:spLocks noGrp="1"/>
          </p:cNvSpPr>
          <p:nvPr>
            <p:ph idx="1"/>
          </p:nvPr>
        </p:nvSpPr>
        <p:spPr/>
        <p:txBody>
          <a:bodyPr>
            <a:normAutofit/>
          </a:bodyPr>
          <a:lstStyle/>
          <a:p>
            <a:r>
              <a:rPr lang="en-US" dirty="0" smtClean="0"/>
              <a:t>Health disparities related to the social determinants of health</a:t>
            </a:r>
          </a:p>
          <a:p>
            <a:pPr lvl="1"/>
            <a:r>
              <a:rPr lang="en-US" dirty="0" smtClean="0"/>
              <a:t>Poverty-related illnesses (low birth weight, infant mortality, asthma, infectious diseases, cancer, depression, cardiovascular disease)</a:t>
            </a:r>
          </a:p>
          <a:p>
            <a:pPr lvl="1"/>
            <a:r>
              <a:rPr lang="en-US" dirty="0" smtClean="0"/>
              <a:t>Unhealthy default decisions (food deserts, smoking)</a:t>
            </a:r>
          </a:p>
          <a:p>
            <a:pPr lvl="1"/>
            <a:r>
              <a:rPr lang="en-US" dirty="0" smtClean="0"/>
              <a:t>Toxic environment (lead contamination, trauma)</a:t>
            </a:r>
          </a:p>
          <a:p>
            <a:pPr lvl="1"/>
            <a:r>
              <a:rPr lang="en-US" dirty="0" smtClean="0"/>
              <a:t>Greater risk for injury and suicide (American Indian/Alaska Native)</a:t>
            </a:r>
          </a:p>
          <a:p>
            <a:endParaRPr lang="en-US" dirty="0" smtClean="0"/>
          </a:p>
          <a:p>
            <a:endParaRPr lang="en-US" dirty="0" smtClean="0"/>
          </a:p>
        </p:txBody>
      </p:sp>
      <p:sp>
        <p:nvSpPr>
          <p:cNvPr id="4" name="TextBox 3"/>
          <p:cNvSpPr txBox="1"/>
          <p:nvPr/>
        </p:nvSpPr>
        <p:spPr>
          <a:xfrm>
            <a:off x="838200" y="5807631"/>
            <a:ext cx="4480457" cy="523220"/>
          </a:xfrm>
          <a:prstGeom prst="rect">
            <a:avLst/>
          </a:prstGeom>
          <a:noFill/>
        </p:spPr>
        <p:txBody>
          <a:bodyPr wrap="none" rtlCol="0">
            <a:spAutoFit/>
          </a:bodyPr>
          <a:lstStyle/>
          <a:p>
            <a:r>
              <a:rPr lang="en-US" sz="1400" dirty="0" err="1"/>
              <a:t>Fiscella</a:t>
            </a:r>
            <a:r>
              <a:rPr lang="en-US" sz="1400" dirty="0"/>
              <a:t> K, Williams DR</a:t>
            </a:r>
            <a:r>
              <a:rPr lang="en-US" sz="1400" dirty="0" smtClean="0"/>
              <a:t>. </a:t>
            </a:r>
            <a:r>
              <a:rPr lang="en-US" sz="1400" i="1" dirty="0" err="1"/>
              <a:t>Acad</a:t>
            </a:r>
            <a:r>
              <a:rPr lang="en-US" sz="1400" i="1" dirty="0"/>
              <a:t> Med</a:t>
            </a:r>
            <a:r>
              <a:rPr lang="en-US" sz="1400" dirty="0"/>
              <a:t>. 2004;79(12):</a:t>
            </a:r>
            <a:r>
              <a:rPr lang="en-US" sz="1400" dirty="0" smtClean="0"/>
              <a:t>1139-1147.</a:t>
            </a:r>
          </a:p>
          <a:p>
            <a:r>
              <a:rPr lang="en-US" sz="1400" dirty="0"/>
              <a:t>Williams </a:t>
            </a:r>
            <a:r>
              <a:rPr lang="en-US" sz="1400" dirty="0" smtClean="0"/>
              <a:t>DR et al. </a:t>
            </a:r>
            <a:r>
              <a:rPr lang="en-US" sz="1400" i="1" dirty="0" smtClean="0"/>
              <a:t>Health Psychol</a:t>
            </a:r>
            <a:r>
              <a:rPr lang="en-US" sz="1400" dirty="0"/>
              <a:t>. 2016;35(4):407-411. </a:t>
            </a:r>
            <a:endParaRPr lang="en-US" sz="1400" dirty="0" smtClean="0"/>
          </a:p>
        </p:txBody>
      </p:sp>
      <p:sp>
        <p:nvSpPr>
          <p:cNvPr id="5" name="Slide Number Placeholder 4"/>
          <p:cNvSpPr>
            <a:spLocks noGrp="1"/>
          </p:cNvSpPr>
          <p:nvPr>
            <p:ph type="sldNum" sz="quarter" idx="12"/>
          </p:nvPr>
        </p:nvSpPr>
        <p:spPr/>
        <p:txBody>
          <a:bodyPr/>
          <a:lstStyle/>
          <a:p>
            <a:fld id="{20EA00DD-2016-46DD-BB7D-9AF787BF25E8}" type="slidenum">
              <a:rPr lang="en-US" smtClean="0"/>
              <a:t>27</a:t>
            </a:fld>
            <a:endParaRPr lang="en-US"/>
          </a:p>
        </p:txBody>
      </p:sp>
    </p:spTree>
    <p:extLst>
      <p:ext uri="{BB962C8B-B14F-4D97-AF65-F5344CB8AC3E}">
        <p14:creationId xmlns:p14="http://schemas.microsoft.com/office/powerpoint/2010/main" val="29586756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Institutional racism in health and medicine</a:t>
            </a:r>
            <a:endParaRPr lang="en-US" dirty="0"/>
          </a:p>
        </p:txBody>
      </p:sp>
      <p:sp>
        <p:nvSpPr>
          <p:cNvPr id="3" name="Content Placeholder 2"/>
          <p:cNvSpPr>
            <a:spLocks noGrp="1"/>
          </p:cNvSpPr>
          <p:nvPr>
            <p:ph idx="1"/>
          </p:nvPr>
        </p:nvSpPr>
        <p:spPr/>
        <p:txBody>
          <a:bodyPr>
            <a:normAutofit/>
          </a:bodyPr>
          <a:lstStyle/>
          <a:p>
            <a:r>
              <a:rPr lang="en-US" dirty="0" smtClean="0"/>
              <a:t>Access to quality healthcare</a:t>
            </a:r>
          </a:p>
          <a:p>
            <a:pPr lvl="1"/>
            <a:r>
              <a:rPr lang="en-US" dirty="0" smtClean="0"/>
              <a:t>Limited health literacy (education)</a:t>
            </a:r>
            <a:endParaRPr lang="en-US" dirty="0"/>
          </a:p>
          <a:p>
            <a:pPr lvl="1"/>
            <a:r>
              <a:rPr lang="en-US" dirty="0" smtClean="0"/>
              <a:t>Lower levels of insurance coverage</a:t>
            </a:r>
          </a:p>
          <a:p>
            <a:pPr lvl="1"/>
            <a:r>
              <a:rPr lang="en-US" dirty="0" smtClean="0"/>
              <a:t>Marginalization: low physical access to healthcare institutions </a:t>
            </a:r>
          </a:p>
          <a:p>
            <a:pPr lvl="2"/>
            <a:r>
              <a:rPr lang="en-US" dirty="0" smtClean="0"/>
              <a:t>Distant neighborhoods</a:t>
            </a:r>
          </a:p>
          <a:p>
            <a:pPr lvl="2"/>
            <a:r>
              <a:rPr lang="en-US" dirty="0"/>
              <a:t>C</a:t>
            </a:r>
            <a:r>
              <a:rPr lang="en-US" dirty="0" smtClean="0"/>
              <a:t>rumbling infrastructure</a:t>
            </a:r>
          </a:p>
          <a:p>
            <a:pPr lvl="2"/>
            <a:r>
              <a:rPr lang="en-US" dirty="0"/>
              <a:t>R</a:t>
            </a:r>
            <a:r>
              <a:rPr lang="en-US" dirty="0" smtClean="0"/>
              <a:t>ural areas</a:t>
            </a:r>
          </a:p>
          <a:p>
            <a:pPr lvl="2"/>
            <a:r>
              <a:rPr lang="en-US" dirty="0"/>
              <a:t>U</a:t>
            </a:r>
            <a:r>
              <a:rPr lang="en-US" dirty="0" smtClean="0"/>
              <a:t>nderfunded healthcare systems</a:t>
            </a:r>
            <a:endParaRPr lang="en-US" dirty="0"/>
          </a:p>
          <a:p>
            <a:endParaRPr lang="en-US" dirty="0" smtClean="0"/>
          </a:p>
          <a:p>
            <a:endParaRPr lang="en-US" dirty="0" smtClean="0"/>
          </a:p>
        </p:txBody>
      </p:sp>
      <p:sp>
        <p:nvSpPr>
          <p:cNvPr id="5" name="Slide Number Placeholder 4"/>
          <p:cNvSpPr>
            <a:spLocks noGrp="1"/>
          </p:cNvSpPr>
          <p:nvPr>
            <p:ph type="sldNum" sz="quarter" idx="12"/>
          </p:nvPr>
        </p:nvSpPr>
        <p:spPr/>
        <p:txBody>
          <a:bodyPr/>
          <a:lstStyle/>
          <a:p>
            <a:fld id="{20EA00DD-2016-46DD-BB7D-9AF787BF25E8}" type="slidenum">
              <a:rPr lang="en-US" smtClean="0"/>
              <a:t>28</a:t>
            </a:fld>
            <a:endParaRPr lang="en-US"/>
          </a:p>
        </p:txBody>
      </p:sp>
      <p:sp>
        <p:nvSpPr>
          <p:cNvPr id="8" name="TextBox 7"/>
          <p:cNvSpPr txBox="1"/>
          <p:nvPr/>
        </p:nvSpPr>
        <p:spPr>
          <a:xfrm>
            <a:off x="838200" y="5807631"/>
            <a:ext cx="4480457" cy="523220"/>
          </a:xfrm>
          <a:prstGeom prst="rect">
            <a:avLst/>
          </a:prstGeom>
          <a:noFill/>
        </p:spPr>
        <p:txBody>
          <a:bodyPr wrap="none" rtlCol="0">
            <a:spAutoFit/>
          </a:bodyPr>
          <a:lstStyle/>
          <a:p>
            <a:r>
              <a:rPr lang="en-US" sz="1400" dirty="0" err="1"/>
              <a:t>Fiscella</a:t>
            </a:r>
            <a:r>
              <a:rPr lang="en-US" sz="1400" dirty="0"/>
              <a:t> K, Williams DR</a:t>
            </a:r>
            <a:r>
              <a:rPr lang="en-US" sz="1400" dirty="0" smtClean="0"/>
              <a:t>. </a:t>
            </a:r>
            <a:r>
              <a:rPr lang="en-US" sz="1400" i="1" dirty="0" err="1"/>
              <a:t>Acad</a:t>
            </a:r>
            <a:r>
              <a:rPr lang="en-US" sz="1400" i="1" dirty="0"/>
              <a:t> Med</a:t>
            </a:r>
            <a:r>
              <a:rPr lang="en-US" sz="1400" dirty="0"/>
              <a:t>. 2004;79(12):</a:t>
            </a:r>
            <a:r>
              <a:rPr lang="en-US" sz="1400" dirty="0" smtClean="0"/>
              <a:t>1139-1147.</a:t>
            </a:r>
          </a:p>
          <a:p>
            <a:r>
              <a:rPr lang="en-US" sz="1400" dirty="0"/>
              <a:t>Williams </a:t>
            </a:r>
            <a:r>
              <a:rPr lang="en-US" sz="1400" dirty="0" smtClean="0"/>
              <a:t>DR et al. </a:t>
            </a:r>
            <a:r>
              <a:rPr lang="en-US" sz="1400" i="1" dirty="0" smtClean="0"/>
              <a:t>Health Psychol</a:t>
            </a:r>
            <a:r>
              <a:rPr lang="en-US" sz="1400" dirty="0"/>
              <a:t>. 2016;35(4):407-411. </a:t>
            </a:r>
            <a:endParaRPr lang="en-US" sz="1400" dirty="0" smtClean="0"/>
          </a:p>
        </p:txBody>
      </p:sp>
    </p:spTree>
    <p:extLst>
      <p:ext uri="{BB962C8B-B14F-4D97-AF65-F5344CB8AC3E}">
        <p14:creationId xmlns:p14="http://schemas.microsoft.com/office/powerpoint/2010/main" val="189329893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American Indian/Alaska Natives in the US</a:t>
            </a:r>
            <a:endParaRPr lang="en-US" dirty="0"/>
          </a:p>
        </p:txBody>
      </p:sp>
      <p:sp>
        <p:nvSpPr>
          <p:cNvPr id="3" name="Content Placeholder 2"/>
          <p:cNvSpPr>
            <a:spLocks noGrp="1"/>
          </p:cNvSpPr>
          <p:nvPr>
            <p:ph idx="1"/>
          </p:nvPr>
        </p:nvSpPr>
        <p:spPr/>
        <p:txBody>
          <a:bodyPr/>
          <a:lstStyle/>
          <a:p>
            <a:r>
              <a:rPr lang="en-US" dirty="0" smtClean="0"/>
              <a:t>2010 Census: 5.2 million</a:t>
            </a:r>
          </a:p>
          <a:p>
            <a:pPr lvl="1"/>
            <a:r>
              <a:rPr lang="en-US" dirty="0" smtClean="0"/>
              <a:t>Poverty rates highest among AI (28%) which is twice the national rate</a:t>
            </a:r>
          </a:p>
          <a:p>
            <a:pPr lvl="1"/>
            <a:r>
              <a:rPr lang="en-US" dirty="0" smtClean="0"/>
              <a:t>18% lack health insurance</a:t>
            </a:r>
          </a:p>
          <a:p>
            <a:pPr lvl="1"/>
            <a:r>
              <a:rPr lang="en-US" dirty="0" smtClean="0"/>
              <a:t>About 28% over age 5 speak a language </a:t>
            </a:r>
            <a:br>
              <a:rPr lang="en-US" dirty="0" smtClean="0"/>
            </a:br>
            <a:r>
              <a:rPr lang="en-US" dirty="0" smtClean="0"/>
              <a:t>other than English at home</a:t>
            </a:r>
          </a:p>
          <a:p>
            <a:r>
              <a:rPr lang="en-US" dirty="0" smtClean="0"/>
              <a:t>566 federally-recognized tribes</a:t>
            </a:r>
          </a:p>
        </p:txBody>
      </p:sp>
      <p:sp>
        <p:nvSpPr>
          <p:cNvPr id="4" name="Slide Number Placeholder 3"/>
          <p:cNvSpPr>
            <a:spLocks noGrp="1"/>
          </p:cNvSpPr>
          <p:nvPr>
            <p:ph type="sldNum" sz="quarter" idx="12"/>
          </p:nvPr>
        </p:nvSpPr>
        <p:spPr/>
        <p:txBody>
          <a:bodyPr/>
          <a:lstStyle/>
          <a:p>
            <a:fld id="{20EA00DD-2016-46DD-BB7D-9AF787BF25E8}" type="slidenum">
              <a:rPr lang="en-US" smtClean="0"/>
              <a:t>29</a:t>
            </a:fld>
            <a:endParaRPr lang="en-US"/>
          </a:p>
        </p:txBody>
      </p:sp>
    </p:spTree>
    <p:extLst>
      <p:ext uri="{BB962C8B-B14F-4D97-AF65-F5344CB8AC3E}">
        <p14:creationId xmlns:p14="http://schemas.microsoft.com/office/powerpoint/2010/main" val="42675160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Define race and racism.</a:t>
            </a:r>
            <a:r>
              <a:rPr lang="en-US" dirty="0"/>
              <a:t> </a:t>
            </a:r>
          </a:p>
          <a:p>
            <a:pPr marL="514350" indent="-514350">
              <a:buFont typeface="+mj-lt"/>
              <a:buAutoNum type="arabicPeriod"/>
            </a:pPr>
            <a:r>
              <a:rPr lang="en-US" dirty="0" smtClean="0"/>
              <a:t>Describe </a:t>
            </a:r>
            <a:r>
              <a:rPr lang="en-US" dirty="0"/>
              <a:t>historical examples of institutional racism in </a:t>
            </a:r>
            <a:r>
              <a:rPr lang="en-US" dirty="0" smtClean="0"/>
              <a:t>science and medicine</a:t>
            </a:r>
            <a:r>
              <a:rPr lang="en-US" dirty="0"/>
              <a:t>. </a:t>
            </a:r>
            <a:endParaRPr lang="en-US" dirty="0" smtClean="0"/>
          </a:p>
          <a:p>
            <a:pPr marL="514350" indent="-514350">
              <a:buFont typeface="+mj-lt"/>
              <a:buAutoNum type="arabicPeriod"/>
            </a:pPr>
            <a:r>
              <a:rPr lang="en-US" dirty="0"/>
              <a:t>Differentiate the levels of racism and how they can affect health</a:t>
            </a:r>
            <a:r>
              <a:rPr lang="en-US" dirty="0" smtClean="0"/>
              <a:t>.</a:t>
            </a:r>
            <a:endParaRPr lang="en-US" dirty="0"/>
          </a:p>
          <a:p>
            <a:pPr marL="514350" indent="-514350">
              <a:buFont typeface="+mj-lt"/>
              <a:buAutoNum type="arabicPeriod"/>
            </a:pPr>
            <a:r>
              <a:rPr lang="en-US" dirty="0" smtClean="0"/>
              <a:t>Utilize tools </a:t>
            </a:r>
            <a:r>
              <a:rPr lang="en-US" dirty="0"/>
              <a:t>to address and cope with racial bias in the healthcare setting</a:t>
            </a:r>
            <a:r>
              <a:rPr lang="en-US" dirty="0" smtClean="0"/>
              <a:t>.</a:t>
            </a:r>
            <a:r>
              <a:rPr lang="en-US" dirty="0"/>
              <a:t/>
            </a:r>
            <a:br>
              <a:rPr lang="en-US" dirty="0"/>
            </a:br>
            <a:endParaRPr lang="en-US" dirty="0"/>
          </a:p>
        </p:txBody>
      </p:sp>
      <p:sp>
        <p:nvSpPr>
          <p:cNvPr id="4" name="Slide Number Placeholder 3"/>
          <p:cNvSpPr>
            <a:spLocks noGrp="1"/>
          </p:cNvSpPr>
          <p:nvPr>
            <p:ph type="sldNum" sz="quarter" idx="12"/>
          </p:nvPr>
        </p:nvSpPr>
        <p:spPr/>
        <p:txBody>
          <a:bodyPr/>
          <a:lstStyle/>
          <a:p>
            <a:fld id="{20EA00DD-2016-46DD-BB7D-9AF787BF25E8}" type="slidenum">
              <a:rPr lang="en-US" smtClean="0"/>
              <a:t>3</a:t>
            </a:fld>
            <a:endParaRPr lang="en-US"/>
          </a:p>
        </p:txBody>
      </p:sp>
    </p:spTree>
    <p:extLst>
      <p:ext uri="{BB962C8B-B14F-4D97-AF65-F5344CB8AC3E}">
        <p14:creationId xmlns:p14="http://schemas.microsoft.com/office/powerpoint/2010/main" val="7294052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health disparities for AI/AN</a:t>
            </a:r>
            <a:endParaRPr lang="en-US" dirty="0"/>
          </a:p>
        </p:txBody>
      </p:sp>
      <p:sp>
        <p:nvSpPr>
          <p:cNvPr id="3" name="Content Placeholder 2"/>
          <p:cNvSpPr>
            <a:spLocks noGrp="1"/>
          </p:cNvSpPr>
          <p:nvPr>
            <p:ph idx="1"/>
          </p:nvPr>
        </p:nvSpPr>
        <p:spPr>
          <a:xfrm>
            <a:off x="838200" y="1830470"/>
            <a:ext cx="10515600" cy="4351338"/>
          </a:xfrm>
        </p:spPr>
        <p:txBody>
          <a:bodyPr/>
          <a:lstStyle/>
          <a:p>
            <a:r>
              <a:rPr lang="en-US" dirty="0" smtClean="0"/>
              <a:t>Age-adjusted death rates</a:t>
            </a:r>
          </a:p>
          <a:p>
            <a:pPr lvl="1"/>
            <a:r>
              <a:rPr lang="en-US" dirty="0" smtClean="0"/>
              <a:t>Alcoholism – 740% higher</a:t>
            </a:r>
          </a:p>
          <a:p>
            <a:pPr lvl="1"/>
            <a:r>
              <a:rPr lang="en-US" dirty="0" smtClean="0"/>
              <a:t>TB – 500% higher</a:t>
            </a:r>
          </a:p>
          <a:p>
            <a:pPr lvl="1"/>
            <a:r>
              <a:rPr lang="en-US" dirty="0" smtClean="0"/>
              <a:t>Diabetes mellitus – 390% higher</a:t>
            </a:r>
          </a:p>
          <a:p>
            <a:pPr lvl="1"/>
            <a:r>
              <a:rPr lang="en-US" dirty="0" smtClean="0"/>
              <a:t>Injuries – 340% higher</a:t>
            </a:r>
          </a:p>
          <a:p>
            <a:pPr lvl="1"/>
            <a:r>
              <a:rPr lang="en-US" dirty="0" smtClean="0"/>
              <a:t>Suicide – 190% higher</a:t>
            </a:r>
          </a:p>
          <a:p>
            <a:pPr lvl="1"/>
            <a:r>
              <a:rPr lang="en-US" dirty="0" smtClean="0"/>
              <a:t>Homicide – 180% higher</a:t>
            </a:r>
          </a:p>
          <a:p>
            <a:pPr lvl="1"/>
            <a:endParaRPr lang="en-US" dirty="0"/>
          </a:p>
        </p:txBody>
      </p:sp>
      <p:sp>
        <p:nvSpPr>
          <p:cNvPr id="5" name="TextBox 4"/>
          <p:cNvSpPr txBox="1"/>
          <p:nvPr/>
        </p:nvSpPr>
        <p:spPr>
          <a:xfrm>
            <a:off x="6857944" y="5443909"/>
            <a:ext cx="3722173" cy="523220"/>
          </a:xfrm>
          <a:prstGeom prst="rect">
            <a:avLst/>
          </a:prstGeom>
          <a:noFill/>
        </p:spPr>
        <p:txBody>
          <a:bodyPr wrap="none" rtlCol="0">
            <a:spAutoFit/>
          </a:bodyPr>
          <a:lstStyle/>
          <a:p>
            <a:r>
              <a:rPr lang="en-US" sz="1400" dirty="0"/>
              <a:t>Major Contributors To Premature Death Among </a:t>
            </a:r>
            <a:endParaRPr lang="en-US" sz="1400" dirty="0" smtClean="0"/>
          </a:p>
          <a:p>
            <a:r>
              <a:rPr lang="en-US" sz="1400" dirty="0" smtClean="0"/>
              <a:t>American </a:t>
            </a:r>
            <a:r>
              <a:rPr lang="en-US" sz="1400" dirty="0"/>
              <a:t>Indian </a:t>
            </a:r>
            <a:r>
              <a:rPr lang="en-US" sz="1400" dirty="0" smtClean="0"/>
              <a:t>and </a:t>
            </a:r>
            <a:r>
              <a:rPr lang="en-US" sz="1400" dirty="0"/>
              <a:t>Alaska Native People, 2005</a:t>
            </a:r>
          </a:p>
        </p:txBody>
      </p:sp>
      <p:sp>
        <p:nvSpPr>
          <p:cNvPr id="6" name="TextBox 5"/>
          <p:cNvSpPr txBox="1"/>
          <p:nvPr/>
        </p:nvSpPr>
        <p:spPr>
          <a:xfrm>
            <a:off x="838200" y="6066562"/>
            <a:ext cx="4907562" cy="307777"/>
          </a:xfrm>
          <a:prstGeom prst="rect">
            <a:avLst/>
          </a:prstGeom>
          <a:noFill/>
        </p:spPr>
        <p:txBody>
          <a:bodyPr wrap="none" rtlCol="0">
            <a:spAutoFit/>
          </a:bodyPr>
          <a:lstStyle/>
          <a:p>
            <a:r>
              <a:rPr lang="en-US" sz="1400" dirty="0" err="1"/>
              <a:t>Sequist</a:t>
            </a:r>
            <a:r>
              <a:rPr lang="en-US" sz="1400" dirty="0"/>
              <a:t> </a:t>
            </a:r>
            <a:r>
              <a:rPr lang="en-US" sz="1400" dirty="0" smtClean="0"/>
              <a:t>TD et al. </a:t>
            </a:r>
            <a:r>
              <a:rPr lang="en-US" sz="1400" i="1" dirty="0" smtClean="0"/>
              <a:t>Health </a:t>
            </a:r>
            <a:r>
              <a:rPr lang="en-US" sz="1400" i="1" dirty="0" err="1"/>
              <a:t>Aff</a:t>
            </a:r>
            <a:r>
              <a:rPr lang="en-US" sz="1400" dirty="0"/>
              <a:t>. 2011. doi:10.1377/hlthaff.2011.0630</a:t>
            </a:r>
          </a:p>
        </p:txBody>
      </p:sp>
      <p:sp>
        <p:nvSpPr>
          <p:cNvPr id="7" name="Slide Number Placeholder 6"/>
          <p:cNvSpPr>
            <a:spLocks noGrp="1"/>
          </p:cNvSpPr>
          <p:nvPr>
            <p:ph type="sldNum" sz="quarter" idx="12"/>
          </p:nvPr>
        </p:nvSpPr>
        <p:spPr/>
        <p:txBody>
          <a:bodyPr/>
          <a:lstStyle/>
          <a:p>
            <a:fld id="{20EA00DD-2016-46DD-BB7D-9AF787BF25E8}" type="slidenum">
              <a:rPr lang="en-US" smtClean="0"/>
              <a:t>30</a:t>
            </a:fld>
            <a:endParaRPr lang="en-US" dirty="0"/>
          </a:p>
        </p:txBody>
      </p:sp>
      <p:graphicFrame>
        <p:nvGraphicFramePr>
          <p:cNvPr id="11" name="Chart 10"/>
          <p:cNvGraphicFramePr/>
          <p:nvPr>
            <p:extLst>
              <p:ext uri="{D42A27DB-BD31-4B8C-83A1-F6EECF244321}">
                <p14:modId xmlns:p14="http://schemas.microsoft.com/office/powerpoint/2010/main" val="3326520463"/>
              </p:ext>
            </p:extLst>
          </p:nvPr>
        </p:nvGraphicFramePr>
        <p:xfrm>
          <a:off x="6285837" y="1791827"/>
          <a:ext cx="4786051" cy="3384801"/>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Box 12"/>
          <p:cNvSpPr txBox="1"/>
          <p:nvPr/>
        </p:nvSpPr>
        <p:spPr>
          <a:xfrm>
            <a:off x="8678862" y="1453017"/>
            <a:ext cx="1790875" cy="307777"/>
          </a:xfrm>
          <a:prstGeom prst="rect">
            <a:avLst/>
          </a:prstGeom>
          <a:noFill/>
        </p:spPr>
        <p:txBody>
          <a:bodyPr wrap="none" rtlCol="0">
            <a:spAutoFit/>
          </a:bodyPr>
          <a:lstStyle/>
          <a:p>
            <a:r>
              <a:rPr lang="en-US" sz="1400" dirty="0" smtClean="0"/>
              <a:t>Pneumonia/flu/TB 4%</a:t>
            </a:r>
            <a:endParaRPr lang="en-US" sz="1400" dirty="0"/>
          </a:p>
        </p:txBody>
      </p:sp>
      <p:sp>
        <p:nvSpPr>
          <p:cNvPr id="14" name="TextBox 13"/>
          <p:cNvSpPr txBox="1"/>
          <p:nvPr/>
        </p:nvSpPr>
        <p:spPr>
          <a:xfrm>
            <a:off x="9158142" y="1770626"/>
            <a:ext cx="2069541" cy="307777"/>
          </a:xfrm>
          <a:prstGeom prst="rect">
            <a:avLst/>
          </a:prstGeom>
          <a:noFill/>
        </p:spPr>
        <p:txBody>
          <a:bodyPr wrap="none" rtlCol="0">
            <a:spAutoFit/>
          </a:bodyPr>
          <a:lstStyle/>
          <a:p>
            <a:r>
              <a:rPr lang="en-US" sz="1400" dirty="0" smtClean="0"/>
              <a:t>Infant/maternal death 2%</a:t>
            </a:r>
            <a:endParaRPr lang="en-US" sz="1400" dirty="0"/>
          </a:p>
        </p:txBody>
      </p:sp>
      <p:sp>
        <p:nvSpPr>
          <p:cNvPr id="15" name="TextBox 14"/>
          <p:cNvSpPr txBox="1"/>
          <p:nvPr/>
        </p:nvSpPr>
        <p:spPr>
          <a:xfrm>
            <a:off x="9728538" y="2179542"/>
            <a:ext cx="1703159" cy="307777"/>
          </a:xfrm>
          <a:prstGeom prst="rect">
            <a:avLst/>
          </a:prstGeom>
          <a:noFill/>
        </p:spPr>
        <p:txBody>
          <a:bodyPr wrap="none" rtlCol="0">
            <a:spAutoFit/>
          </a:bodyPr>
          <a:lstStyle/>
          <a:p>
            <a:r>
              <a:rPr lang="en-US" sz="1400" dirty="0" smtClean="0"/>
              <a:t>Intentional injury 8%</a:t>
            </a:r>
            <a:endParaRPr lang="en-US" sz="1400" dirty="0"/>
          </a:p>
        </p:txBody>
      </p:sp>
      <p:sp>
        <p:nvSpPr>
          <p:cNvPr id="16" name="TextBox 15"/>
          <p:cNvSpPr txBox="1"/>
          <p:nvPr/>
        </p:nvSpPr>
        <p:spPr>
          <a:xfrm>
            <a:off x="10173927" y="3374630"/>
            <a:ext cx="2001317" cy="307777"/>
          </a:xfrm>
          <a:prstGeom prst="rect">
            <a:avLst/>
          </a:prstGeom>
          <a:noFill/>
        </p:spPr>
        <p:txBody>
          <a:bodyPr wrap="none" rtlCol="0">
            <a:spAutoFit/>
          </a:bodyPr>
          <a:lstStyle/>
          <a:p>
            <a:r>
              <a:rPr lang="en-US" sz="1400" dirty="0" smtClean="0"/>
              <a:t>Unintentional injury 30%</a:t>
            </a:r>
            <a:endParaRPr lang="en-US" sz="1400" dirty="0"/>
          </a:p>
        </p:txBody>
      </p:sp>
      <p:sp>
        <p:nvSpPr>
          <p:cNvPr id="17" name="TextBox 16"/>
          <p:cNvSpPr txBox="1"/>
          <p:nvPr/>
        </p:nvSpPr>
        <p:spPr>
          <a:xfrm>
            <a:off x="5717800" y="4296613"/>
            <a:ext cx="1720471" cy="307777"/>
          </a:xfrm>
          <a:prstGeom prst="rect">
            <a:avLst/>
          </a:prstGeom>
          <a:noFill/>
        </p:spPr>
        <p:txBody>
          <a:bodyPr wrap="none" rtlCol="0">
            <a:spAutoFit/>
          </a:bodyPr>
          <a:lstStyle/>
          <a:p>
            <a:r>
              <a:rPr lang="en-US" sz="1400" dirty="0" smtClean="0"/>
              <a:t>Alcohol-induced 20%</a:t>
            </a:r>
            <a:endParaRPr lang="en-US" sz="1400" dirty="0"/>
          </a:p>
        </p:txBody>
      </p:sp>
      <p:sp>
        <p:nvSpPr>
          <p:cNvPr id="18" name="TextBox 17"/>
          <p:cNvSpPr txBox="1"/>
          <p:nvPr/>
        </p:nvSpPr>
        <p:spPr>
          <a:xfrm>
            <a:off x="8612176" y="5034993"/>
            <a:ext cx="962123" cy="307777"/>
          </a:xfrm>
          <a:prstGeom prst="rect">
            <a:avLst/>
          </a:prstGeom>
          <a:noFill/>
        </p:spPr>
        <p:txBody>
          <a:bodyPr wrap="none" rtlCol="0">
            <a:spAutoFit/>
          </a:bodyPr>
          <a:lstStyle/>
          <a:p>
            <a:r>
              <a:rPr lang="en-US" sz="1400" dirty="0" smtClean="0"/>
              <a:t>Other 12%</a:t>
            </a:r>
            <a:endParaRPr lang="en-US" sz="1400" dirty="0"/>
          </a:p>
        </p:txBody>
      </p:sp>
      <p:sp>
        <p:nvSpPr>
          <p:cNvPr id="19" name="TextBox 18"/>
          <p:cNvSpPr txBox="1"/>
          <p:nvPr/>
        </p:nvSpPr>
        <p:spPr>
          <a:xfrm>
            <a:off x="6421943" y="2151642"/>
            <a:ext cx="1177245" cy="307777"/>
          </a:xfrm>
          <a:prstGeom prst="rect">
            <a:avLst/>
          </a:prstGeom>
          <a:noFill/>
        </p:spPr>
        <p:txBody>
          <a:bodyPr wrap="none" rtlCol="0">
            <a:spAutoFit/>
          </a:bodyPr>
          <a:lstStyle/>
          <a:p>
            <a:r>
              <a:rPr lang="en-US" sz="1400" dirty="0" smtClean="0"/>
              <a:t>Diabetes 24%</a:t>
            </a:r>
            <a:endParaRPr lang="en-US" sz="1400" dirty="0"/>
          </a:p>
        </p:txBody>
      </p:sp>
    </p:spTree>
    <p:extLst>
      <p:ext uri="{BB962C8B-B14F-4D97-AF65-F5344CB8AC3E}">
        <p14:creationId xmlns:p14="http://schemas.microsoft.com/office/powerpoint/2010/main" val="288088611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Indian Health Service</a:t>
            </a:r>
            <a:endParaRPr lang="en-US" dirty="0"/>
          </a:p>
        </p:txBody>
      </p:sp>
      <p:sp>
        <p:nvSpPr>
          <p:cNvPr id="3" name="Content Placeholder 2"/>
          <p:cNvSpPr>
            <a:spLocks noGrp="1"/>
          </p:cNvSpPr>
          <p:nvPr>
            <p:ph idx="1"/>
          </p:nvPr>
        </p:nvSpPr>
        <p:spPr>
          <a:xfrm>
            <a:off x="838200" y="1517360"/>
            <a:ext cx="10515600" cy="4724465"/>
          </a:xfrm>
        </p:spPr>
        <p:txBody>
          <a:bodyPr>
            <a:normAutofit/>
          </a:bodyPr>
          <a:lstStyle/>
          <a:p>
            <a:r>
              <a:rPr lang="en-US" dirty="0" smtClean="0"/>
              <a:t>Provides health care to 2.5 million Native Americans (approximately 50% of the Native population)</a:t>
            </a:r>
          </a:p>
          <a:p>
            <a:r>
              <a:rPr lang="en-US" dirty="0" smtClean="0"/>
              <a:t>Three branches:</a:t>
            </a:r>
          </a:p>
          <a:p>
            <a:pPr lvl="1"/>
            <a:r>
              <a:rPr lang="en-US" dirty="0" smtClean="0"/>
              <a:t>Federally-operated direct care system</a:t>
            </a:r>
          </a:p>
          <a:p>
            <a:pPr lvl="1"/>
            <a:r>
              <a:rPr lang="en-US" dirty="0" smtClean="0"/>
              <a:t>Independent, tribally-operated direct care system</a:t>
            </a:r>
          </a:p>
          <a:p>
            <a:pPr lvl="1"/>
            <a:r>
              <a:rPr lang="en-US" dirty="0" smtClean="0"/>
              <a:t>Small urban health care program</a:t>
            </a:r>
          </a:p>
          <a:p>
            <a:r>
              <a:rPr lang="en-US" dirty="0" smtClean="0"/>
              <a:t>Quality improvement is hampered by a shortage of funding to provide needed health services and limited availability of clinicians for a population with an excess disease burden</a:t>
            </a:r>
          </a:p>
          <a:p>
            <a:pPr lvl="1"/>
            <a:r>
              <a:rPr lang="en-US" dirty="0" smtClean="0"/>
              <a:t>Sequestration in 2013: budget cut of $800 million</a:t>
            </a:r>
            <a:endParaRPr lang="en-US" dirty="0"/>
          </a:p>
        </p:txBody>
      </p:sp>
      <p:sp>
        <p:nvSpPr>
          <p:cNvPr id="5" name="TextBox 4"/>
          <p:cNvSpPr txBox="1"/>
          <p:nvPr/>
        </p:nvSpPr>
        <p:spPr>
          <a:xfrm>
            <a:off x="838200" y="6145199"/>
            <a:ext cx="5488618" cy="307777"/>
          </a:xfrm>
          <a:prstGeom prst="rect">
            <a:avLst/>
          </a:prstGeom>
          <a:noFill/>
        </p:spPr>
        <p:txBody>
          <a:bodyPr wrap="none" rtlCol="0">
            <a:spAutoFit/>
          </a:bodyPr>
          <a:lstStyle/>
          <a:p>
            <a:r>
              <a:rPr lang="en-US" sz="1400" dirty="0" err="1"/>
              <a:t>Sequist</a:t>
            </a:r>
            <a:r>
              <a:rPr lang="en-US" sz="1400" dirty="0"/>
              <a:t> </a:t>
            </a:r>
            <a:r>
              <a:rPr lang="en-US" sz="1400" dirty="0" smtClean="0"/>
              <a:t>TD et al. </a:t>
            </a:r>
            <a:r>
              <a:rPr lang="en-US" sz="1400" i="1" dirty="0" smtClean="0"/>
              <a:t>J </a:t>
            </a:r>
            <a:r>
              <a:rPr lang="en-US" sz="1400" i="1" dirty="0"/>
              <a:t>Gen Intern Med</a:t>
            </a:r>
            <a:r>
              <a:rPr lang="en-US" sz="1400" dirty="0"/>
              <a:t>. 2011. doi:10.1007/s11606-010-1594-4</a:t>
            </a:r>
          </a:p>
        </p:txBody>
      </p:sp>
      <p:sp>
        <p:nvSpPr>
          <p:cNvPr id="4" name="Slide Number Placeholder 3"/>
          <p:cNvSpPr>
            <a:spLocks noGrp="1"/>
          </p:cNvSpPr>
          <p:nvPr>
            <p:ph type="sldNum" sz="quarter" idx="12"/>
          </p:nvPr>
        </p:nvSpPr>
        <p:spPr/>
        <p:txBody>
          <a:bodyPr/>
          <a:lstStyle/>
          <a:p>
            <a:fld id="{20EA00DD-2016-46DD-BB7D-9AF787BF25E8}" type="slidenum">
              <a:rPr lang="en-US" smtClean="0"/>
              <a:t>31</a:t>
            </a:fld>
            <a:endParaRPr lang="en-US"/>
          </a:p>
        </p:txBody>
      </p:sp>
    </p:spTree>
    <p:extLst>
      <p:ext uri="{BB962C8B-B14F-4D97-AF65-F5344CB8AC3E}">
        <p14:creationId xmlns:p14="http://schemas.microsoft.com/office/powerpoint/2010/main" val="8670481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IHS and quality improvement</a:t>
            </a:r>
            <a:endParaRPr lang="en-US" dirty="0"/>
          </a:p>
        </p:txBody>
      </p:sp>
      <p:sp>
        <p:nvSpPr>
          <p:cNvPr id="3" name="Content Placeholder 2"/>
          <p:cNvSpPr>
            <a:spLocks noGrp="1"/>
          </p:cNvSpPr>
          <p:nvPr>
            <p:ph idx="1"/>
          </p:nvPr>
        </p:nvSpPr>
        <p:spPr>
          <a:xfrm>
            <a:off x="838200" y="1825624"/>
            <a:ext cx="10515600" cy="4575175"/>
          </a:xfrm>
        </p:spPr>
        <p:txBody>
          <a:bodyPr>
            <a:normAutofit/>
          </a:bodyPr>
          <a:lstStyle/>
          <a:p>
            <a:r>
              <a:rPr lang="en-US" dirty="0" smtClean="0"/>
              <a:t>The IHS has improved in several quality measures in the past 10 years; but remains below Medicare quality measures for most</a:t>
            </a:r>
          </a:p>
          <a:p>
            <a:r>
              <a:rPr lang="en-US" dirty="0" smtClean="0"/>
              <a:t>IHS physicians </a:t>
            </a:r>
            <a:r>
              <a:rPr lang="en-US" dirty="0"/>
              <a:t>reported </a:t>
            </a:r>
            <a:r>
              <a:rPr lang="en-US" dirty="0" smtClean="0"/>
              <a:t>low </a:t>
            </a:r>
            <a:r>
              <a:rPr lang="en-US" dirty="0"/>
              <a:t>rates of </a:t>
            </a:r>
            <a:r>
              <a:rPr lang="en-US" dirty="0" smtClean="0"/>
              <a:t>access to: </a:t>
            </a:r>
          </a:p>
          <a:p>
            <a:pPr lvl="1"/>
            <a:r>
              <a:rPr lang="en-US" dirty="0"/>
              <a:t>H</a:t>
            </a:r>
            <a:r>
              <a:rPr lang="en-US" dirty="0" smtClean="0"/>
              <a:t>igh-quality specialists </a:t>
            </a:r>
            <a:r>
              <a:rPr lang="en-US" dirty="0"/>
              <a:t>(29</a:t>
            </a:r>
            <a:r>
              <a:rPr lang="en-US" dirty="0" smtClean="0"/>
              <a:t>%)</a:t>
            </a:r>
          </a:p>
          <a:p>
            <a:pPr lvl="1"/>
            <a:r>
              <a:rPr lang="en-US" dirty="0" smtClean="0"/>
              <a:t>High-quality diagnostic </a:t>
            </a:r>
            <a:r>
              <a:rPr lang="en-US" dirty="0"/>
              <a:t>imaging (32</a:t>
            </a:r>
            <a:r>
              <a:rPr lang="en-US" dirty="0" smtClean="0"/>
              <a:t>%)</a:t>
            </a:r>
          </a:p>
          <a:p>
            <a:pPr lvl="1"/>
            <a:r>
              <a:rPr lang="en-US" dirty="0"/>
              <a:t>H</a:t>
            </a:r>
            <a:r>
              <a:rPr lang="en-US" dirty="0" smtClean="0"/>
              <a:t>igh-quality </a:t>
            </a:r>
            <a:r>
              <a:rPr lang="en-US" dirty="0"/>
              <a:t>outpatient mental health </a:t>
            </a:r>
            <a:r>
              <a:rPr lang="en-US" dirty="0" smtClean="0"/>
              <a:t>services </a:t>
            </a:r>
            <a:r>
              <a:rPr lang="en-US" dirty="0"/>
              <a:t>(16</a:t>
            </a:r>
            <a:r>
              <a:rPr lang="en-US" dirty="0" smtClean="0"/>
              <a:t>%)</a:t>
            </a:r>
          </a:p>
          <a:p>
            <a:pPr lvl="1"/>
            <a:r>
              <a:rPr lang="en-US" dirty="0"/>
              <a:t>Non-emergent hospital admission (37</a:t>
            </a:r>
            <a:r>
              <a:rPr lang="en-US" dirty="0" smtClean="0"/>
              <a:t>%) </a:t>
            </a:r>
          </a:p>
          <a:p>
            <a:r>
              <a:rPr lang="en-US" dirty="0" smtClean="0"/>
              <a:t>IHS physicians surveyed cited lack of geographic proximity (32%) and </a:t>
            </a:r>
            <a:r>
              <a:rPr lang="en-US" dirty="0" smtClean="0">
                <a:solidFill>
                  <a:schemeClr val="accent2"/>
                </a:solidFill>
              </a:rPr>
              <a:t>lack of IHS funding </a:t>
            </a:r>
            <a:r>
              <a:rPr lang="en-US" dirty="0" smtClean="0"/>
              <a:t>(69%) as “very important” barriers to accessing specialty care. </a:t>
            </a:r>
            <a:endParaRPr lang="en-US" dirty="0"/>
          </a:p>
        </p:txBody>
      </p:sp>
      <p:sp>
        <p:nvSpPr>
          <p:cNvPr id="5" name="Slide Number Placeholder 4"/>
          <p:cNvSpPr>
            <a:spLocks noGrp="1"/>
          </p:cNvSpPr>
          <p:nvPr>
            <p:ph type="sldNum" sz="quarter" idx="12"/>
          </p:nvPr>
        </p:nvSpPr>
        <p:spPr/>
        <p:txBody>
          <a:bodyPr/>
          <a:lstStyle/>
          <a:p>
            <a:fld id="{20EA00DD-2016-46DD-BB7D-9AF787BF25E8}" type="slidenum">
              <a:rPr lang="en-US" smtClean="0"/>
              <a:t>32</a:t>
            </a:fld>
            <a:endParaRPr lang="en-US"/>
          </a:p>
        </p:txBody>
      </p:sp>
      <p:sp>
        <p:nvSpPr>
          <p:cNvPr id="8" name="TextBox 7"/>
          <p:cNvSpPr txBox="1"/>
          <p:nvPr/>
        </p:nvSpPr>
        <p:spPr>
          <a:xfrm>
            <a:off x="838200" y="6145199"/>
            <a:ext cx="5488618" cy="307777"/>
          </a:xfrm>
          <a:prstGeom prst="rect">
            <a:avLst/>
          </a:prstGeom>
          <a:noFill/>
        </p:spPr>
        <p:txBody>
          <a:bodyPr wrap="none" rtlCol="0">
            <a:spAutoFit/>
          </a:bodyPr>
          <a:lstStyle/>
          <a:p>
            <a:r>
              <a:rPr lang="en-US" sz="1400" dirty="0" err="1"/>
              <a:t>Sequist</a:t>
            </a:r>
            <a:r>
              <a:rPr lang="en-US" sz="1400" dirty="0"/>
              <a:t> </a:t>
            </a:r>
            <a:r>
              <a:rPr lang="en-US" sz="1400" dirty="0" smtClean="0"/>
              <a:t>TD et al. </a:t>
            </a:r>
            <a:r>
              <a:rPr lang="en-US" sz="1400" i="1" dirty="0" smtClean="0"/>
              <a:t>J </a:t>
            </a:r>
            <a:r>
              <a:rPr lang="en-US" sz="1400" i="1" dirty="0"/>
              <a:t>Gen Intern Med</a:t>
            </a:r>
            <a:r>
              <a:rPr lang="en-US" sz="1400" dirty="0"/>
              <a:t>. 2011. doi:10.1007/s11606-010-1594-4</a:t>
            </a:r>
          </a:p>
        </p:txBody>
      </p:sp>
    </p:spTree>
    <p:extLst>
      <p:ext uri="{BB962C8B-B14F-4D97-AF65-F5344CB8AC3E}">
        <p14:creationId xmlns:p14="http://schemas.microsoft.com/office/powerpoint/2010/main" val="146785524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Inaction in the face of need</a:t>
            </a:r>
            <a:endParaRPr lang="en-US" dirty="0"/>
          </a:p>
        </p:txBody>
      </p:sp>
      <p:graphicFrame>
        <p:nvGraphicFramePr>
          <p:cNvPr id="7" name="Content Placeholder 6"/>
          <p:cNvGraphicFramePr>
            <a:graphicFrameLocks noGrp="1"/>
          </p:cNvGraphicFramePr>
          <p:nvPr>
            <p:ph idx="1"/>
            <p:extLst/>
          </p:nvPr>
        </p:nvGraphicFramePr>
        <p:xfrm>
          <a:off x="1882526" y="1344706"/>
          <a:ext cx="7874597" cy="4750177"/>
        </p:xfrm>
        <a:graphic>
          <a:graphicData uri="http://schemas.openxmlformats.org/drawingml/2006/chart">
            <c:chart xmlns:c="http://schemas.openxmlformats.org/drawingml/2006/chart" xmlns:r="http://schemas.openxmlformats.org/officeDocument/2006/relationships" r:id="rId3"/>
          </a:graphicData>
        </a:graphic>
      </p:graphicFrame>
      <p:grpSp>
        <p:nvGrpSpPr>
          <p:cNvPr id="8" name="Group 7"/>
          <p:cNvGrpSpPr/>
          <p:nvPr/>
        </p:nvGrpSpPr>
        <p:grpSpPr>
          <a:xfrm>
            <a:off x="1160308" y="2045398"/>
            <a:ext cx="400110" cy="4049485"/>
            <a:chOff x="47363" y="2527254"/>
            <a:chExt cx="400110" cy="4049485"/>
          </a:xfrm>
        </p:grpSpPr>
        <p:cxnSp>
          <p:nvCxnSpPr>
            <p:cNvPr id="9" name="Straight Arrow Connector 8"/>
            <p:cNvCxnSpPr>
              <a:stCxn id="10" idx="3"/>
            </p:cNvCxnSpPr>
            <p:nvPr/>
          </p:nvCxnSpPr>
          <p:spPr>
            <a:xfrm flipH="1" flipV="1">
              <a:off x="247417" y="2527254"/>
              <a:ext cx="1" cy="179290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rot="16200000">
              <a:off x="-880872" y="5248394"/>
              <a:ext cx="2256580" cy="400110"/>
            </a:xfrm>
            <a:prstGeom prst="rect">
              <a:avLst/>
            </a:prstGeom>
            <a:noFill/>
          </p:spPr>
          <p:txBody>
            <a:bodyPr wrap="none" rtlCol="0">
              <a:spAutoFit/>
            </a:bodyPr>
            <a:lstStyle/>
            <a:p>
              <a:r>
                <a:rPr lang="en-US" sz="2000" b="1" dirty="0" smtClean="0">
                  <a:solidFill>
                    <a:schemeClr val="accent1"/>
                  </a:solidFill>
                </a:rPr>
                <a:t>Healthcare delivery</a:t>
              </a:r>
              <a:endParaRPr lang="en-US" sz="2000" b="1" dirty="0">
                <a:solidFill>
                  <a:schemeClr val="accent1"/>
                </a:solidFill>
              </a:endParaRPr>
            </a:p>
          </p:txBody>
        </p:sp>
      </p:grpSp>
      <p:grpSp>
        <p:nvGrpSpPr>
          <p:cNvPr id="17" name="Group 16"/>
          <p:cNvGrpSpPr/>
          <p:nvPr/>
        </p:nvGrpSpPr>
        <p:grpSpPr>
          <a:xfrm>
            <a:off x="2936839" y="6222192"/>
            <a:ext cx="5195942" cy="400110"/>
            <a:chOff x="3291841" y="6176963"/>
            <a:chExt cx="5195942" cy="400110"/>
          </a:xfrm>
        </p:grpSpPr>
        <p:sp>
          <p:nvSpPr>
            <p:cNvPr id="14" name="TextBox 13"/>
            <p:cNvSpPr txBox="1"/>
            <p:nvPr/>
          </p:nvSpPr>
          <p:spPr>
            <a:xfrm>
              <a:off x="3291841" y="6176963"/>
              <a:ext cx="1935594" cy="400110"/>
            </a:xfrm>
            <a:prstGeom prst="rect">
              <a:avLst/>
            </a:prstGeom>
            <a:noFill/>
          </p:spPr>
          <p:txBody>
            <a:bodyPr wrap="none" rtlCol="0">
              <a:spAutoFit/>
            </a:bodyPr>
            <a:lstStyle/>
            <a:p>
              <a:r>
                <a:rPr lang="en-US" sz="2000" b="1" dirty="0" smtClean="0">
                  <a:solidFill>
                    <a:schemeClr val="accent2"/>
                  </a:solidFill>
                </a:rPr>
                <a:t>Healthcare need</a:t>
              </a:r>
              <a:endParaRPr lang="en-US" sz="2000" b="1" dirty="0">
                <a:solidFill>
                  <a:schemeClr val="accent2"/>
                </a:solidFill>
              </a:endParaRPr>
            </a:p>
          </p:txBody>
        </p:sp>
        <p:cxnSp>
          <p:nvCxnSpPr>
            <p:cNvPr id="16" name="Straight Arrow Connector 15"/>
            <p:cNvCxnSpPr/>
            <p:nvPr/>
          </p:nvCxnSpPr>
          <p:spPr>
            <a:xfrm flipV="1">
              <a:off x="5314277" y="6361630"/>
              <a:ext cx="3173506" cy="15388"/>
            </a:xfrm>
            <a:prstGeom prst="straightConnector1">
              <a:avLst/>
            </a:prstGeom>
            <a:ln w="28575">
              <a:solidFill>
                <a:schemeClr val="accent2"/>
              </a:solidFill>
              <a:tailEnd type="triangle"/>
            </a:ln>
          </p:spPr>
          <p:style>
            <a:lnRef idx="1">
              <a:schemeClr val="accent1"/>
            </a:lnRef>
            <a:fillRef idx="0">
              <a:schemeClr val="accent1"/>
            </a:fillRef>
            <a:effectRef idx="0">
              <a:schemeClr val="accent1"/>
            </a:effectRef>
            <a:fontRef idx="minor">
              <a:schemeClr val="tx1"/>
            </a:fontRef>
          </p:style>
        </p:cxnSp>
      </p:grpSp>
      <p:sp>
        <p:nvSpPr>
          <p:cNvPr id="22" name="Rounded Rectangle 21"/>
          <p:cNvSpPr/>
          <p:nvPr/>
        </p:nvSpPr>
        <p:spPr>
          <a:xfrm>
            <a:off x="8124234" y="4153214"/>
            <a:ext cx="2431228" cy="1626757"/>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000" b="1" dirty="0" smtClean="0"/>
              <a:t>Greater need, lower access to and lower quality of health care</a:t>
            </a:r>
            <a:endParaRPr lang="en-US" sz="2000" b="1" dirty="0"/>
          </a:p>
        </p:txBody>
      </p:sp>
      <p:sp>
        <p:nvSpPr>
          <p:cNvPr id="3" name="Slide Number Placeholder 2"/>
          <p:cNvSpPr>
            <a:spLocks noGrp="1"/>
          </p:cNvSpPr>
          <p:nvPr>
            <p:ph type="sldNum" sz="quarter" idx="12"/>
          </p:nvPr>
        </p:nvSpPr>
        <p:spPr/>
        <p:txBody>
          <a:bodyPr/>
          <a:lstStyle/>
          <a:p>
            <a:fld id="{20EA00DD-2016-46DD-BB7D-9AF787BF25E8}" type="slidenum">
              <a:rPr lang="en-US" smtClean="0"/>
              <a:t>33</a:t>
            </a:fld>
            <a:endParaRPr lang="en-US"/>
          </a:p>
        </p:txBody>
      </p:sp>
    </p:spTree>
    <p:extLst>
      <p:ext uri="{BB962C8B-B14F-4D97-AF65-F5344CB8AC3E}">
        <p14:creationId xmlns:p14="http://schemas.microsoft.com/office/powerpoint/2010/main" val="294804979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Police killings and their spillover effects on the mental health of black Americans: a population-based, quasi-experimental study </a:t>
            </a:r>
            <a:endParaRPr lang="en-US" sz="3200" b="1" dirty="0"/>
          </a:p>
        </p:txBody>
      </p:sp>
      <p:sp>
        <p:nvSpPr>
          <p:cNvPr id="3" name="Content Placeholder 2"/>
          <p:cNvSpPr>
            <a:spLocks noGrp="1"/>
          </p:cNvSpPr>
          <p:nvPr>
            <p:ph idx="1"/>
          </p:nvPr>
        </p:nvSpPr>
        <p:spPr/>
        <p:txBody>
          <a:bodyPr>
            <a:normAutofit/>
          </a:bodyPr>
          <a:lstStyle/>
          <a:p>
            <a:r>
              <a:rPr lang="en-US" dirty="0" smtClean="0"/>
              <a:t>2013-2015 CDC </a:t>
            </a:r>
            <a:r>
              <a:rPr lang="en-US" dirty="0"/>
              <a:t>Behavioral Risk Factor Surveillance </a:t>
            </a:r>
            <a:r>
              <a:rPr lang="en-US" dirty="0" smtClean="0"/>
              <a:t>System Survey combined with national data police killings data</a:t>
            </a:r>
            <a:endParaRPr lang="en-US" dirty="0"/>
          </a:p>
          <a:p>
            <a:r>
              <a:rPr lang="en-US" dirty="0"/>
              <a:t>38,993 of 103,710 black </a:t>
            </a:r>
            <a:r>
              <a:rPr lang="en-US" dirty="0" smtClean="0"/>
              <a:t>American (BA) </a:t>
            </a:r>
            <a:r>
              <a:rPr lang="en-US" dirty="0"/>
              <a:t>respondents were exposed </a:t>
            </a:r>
            <a:r>
              <a:rPr lang="en-US" dirty="0" smtClean="0"/>
              <a:t>to ≥1 police </a:t>
            </a:r>
            <a:r>
              <a:rPr lang="en-US" dirty="0"/>
              <a:t>killings of unarmed </a:t>
            </a:r>
            <a:r>
              <a:rPr lang="en-US" dirty="0" smtClean="0"/>
              <a:t>BA in their </a:t>
            </a:r>
            <a:r>
              <a:rPr lang="en-US" dirty="0"/>
              <a:t>state in the 3 months prior to the </a:t>
            </a:r>
            <a:r>
              <a:rPr lang="en-US" dirty="0" smtClean="0"/>
              <a:t>survey</a:t>
            </a:r>
          </a:p>
          <a:p>
            <a:r>
              <a:rPr lang="en-US" dirty="0" smtClean="0"/>
              <a:t>Each additional police killing of an </a:t>
            </a:r>
            <a:r>
              <a:rPr lang="en-US" i="1" dirty="0" smtClean="0"/>
              <a:t>unarmed</a:t>
            </a:r>
            <a:r>
              <a:rPr lang="en-US" dirty="0" smtClean="0"/>
              <a:t> BA was associated with 0.14 additional poor mental health days during this time period among BA respondents; no impact on white American respondents</a:t>
            </a:r>
            <a:endParaRPr lang="en-US" dirty="0"/>
          </a:p>
          <a:p>
            <a:r>
              <a:rPr lang="en-US" dirty="0" smtClean="0"/>
              <a:t>Could contribute </a:t>
            </a:r>
            <a:r>
              <a:rPr lang="en-US" dirty="0"/>
              <a:t>to 1.7 </a:t>
            </a:r>
            <a:r>
              <a:rPr lang="en-US" dirty="0" smtClean="0"/>
              <a:t>additional </a:t>
            </a:r>
            <a:r>
              <a:rPr lang="en-US" dirty="0"/>
              <a:t>poor mental health days per person per year, </a:t>
            </a:r>
            <a:r>
              <a:rPr lang="en-US" dirty="0" smtClean="0"/>
              <a:t>or </a:t>
            </a:r>
            <a:r>
              <a:rPr lang="en-US" dirty="0"/>
              <a:t>55 million excess poor mental health days per </a:t>
            </a:r>
            <a:r>
              <a:rPr lang="en-US" dirty="0" smtClean="0"/>
              <a:t>year</a:t>
            </a:r>
            <a:endParaRPr lang="en-US" dirty="0"/>
          </a:p>
          <a:p>
            <a:endParaRPr lang="en-US" dirty="0"/>
          </a:p>
        </p:txBody>
      </p:sp>
      <p:sp>
        <p:nvSpPr>
          <p:cNvPr id="4" name="Slide Number Placeholder 3"/>
          <p:cNvSpPr>
            <a:spLocks noGrp="1"/>
          </p:cNvSpPr>
          <p:nvPr>
            <p:ph type="sldNum" sz="quarter" idx="12"/>
          </p:nvPr>
        </p:nvSpPr>
        <p:spPr/>
        <p:txBody>
          <a:bodyPr/>
          <a:lstStyle/>
          <a:p>
            <a:fld id="{20EA00DD-2016-46DD-BB7D-9AF787BF25E8}" type="slidenum">
              <a:rPr lang="en-US" smtClean="0"/>
              <a:t>34</a:t>
            </a:fld>
            <a:endParaRPr lang="en-US" dirty="0"/>
          </a:p>
        </p:txBody>
      </p:sp>
      <p:sp>
        <p:nvSpPr>
          <p:cNvPr id="10" name="TextBox 9"/>
          <p:cNvSpPr txBox="1"/>
          <p:nvPr/>
        </p:nvSpPr>
        <p:spPr>
          <a:xfrm>
            <a:off x="431181" y="6202461"/>
            <a:ext cx="2986843" cy="307777"/>
          </a:xfrm>
          <a:prstGeom prst="rect">
            <a:avLst/>
          </a:prstGeom>
          <a:noFill/>
        </p:spPr>
        <p:txBody>
          <a:bodyPr wrap="none" rtlCol="0">
            <a:spAutoFit/>
          </a:bodyPr>
          <a:lstStyle/>
          <a:p>
            <a:r>
              <a:rPr lang="en-US" sz="1400" dirty="0" err="1" smtClean="0"/>
              <a:t>Bor</a:t>
            </a:r>
            <a:r>
              <a:rPr lang="en-US" sz="1400" dirty="0"/>
              <a:t> </a:t>
            </a:r>
            <a:r>
              <a:rPr lang="en-US" sz="1400" dirty="0" smtClean="0"/>
              <a:t>J et al. </a:t>
            </a:r>
            <a:r>
              <a:rPr lang="en-US" sz="1400" i="1" dirty="0" smtClean="0"/>
              <a:t>Lancet</a:t>
            </a:r>
            <a:r>
              <a:rPr lang="en-US" sz="1400" dirty="0"/>
              <a:t>. 2018;6736(18):1-9. </a:t>
            </a:r>
          </a:p>
        </p:txBody>
      </p:sp>
    </p:spTree>
    <p:extLst>
      <p:ext uri="{BB962C8B-B14F-4D97-AF65-F5344CB8AC3E}">
        <p14:creationId xmlns:p14="http://schemas.microsoft.com/office/powerpoint/2010/main" val="428094359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Levels of racism</a:t>
            </a:r>
            <a:endParaRPr lang="en-US" dirty="0"/>
          </a:p>
        </p:txBody>
      </p:sp>
      <p:graphicFrame>
        <p:nvGraphicFramePr>
          <p:cNvPr id="6" name="Content Placeholder 5"/>
          <p:cNvGraphicFramePr>
            <a:graphicFrameLocks noGrp="1"/>
          </p:cNvGraphicFramePr>
          <p:nvPr>
            <p:ph idx="1"/>
            <p:extLst/>
          </p:nvPr>
        </p:nvGraphicFramePr>
        <p:xfrm>
          <a:off x="838199" y="1306286"/>
          <a:ext cx="10696303" cy="48706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p:cNvSpPr>
            <a:spLocks noGrp="1"/>
          </p:cNvSpPr>
          <p:nvPr>
            <p:ph type="sldNum" sz="quarter" idx="12"/>
          </p:nvPr>
        </p:nvSpPr>
        <p:spPr/>
        <p:txBody>
          <a:bodyPr/>
          <a:lstStyle/>
          <a:p>
            <a:fld id="{20EA00DD-2016-46DD-BB7D-9AF787BF25E8}" type="slidenum">
              <a:rPr lang="en-US" smtClean="0"/>
              <a:t>35</a:t>
            </a:fld>
            <a:endParaRPr lang="en-US"/>
          </a:p>
        </p:txBody>
      </p:sp>
    </p:spTree>
    <p:extLst>
      <p:ext uri="{BB962C8B-B14F-4D97-AF65-F5344CB8AC3E}">
        <p14:creationId xmlns:p14="http://schemas.microsoft.com/office/powerpoint/2010/main" val="260076837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Personally-mediated racism</a:t>
            </a:r>
            <a:endParaRPr lang="en-US" dirty="0"/>
          </a:p>
        </p:txBody>
      </p:sp>
      <p:sp>
        <p:nvSpPr>
          <p:cNvPr id="3" name="Content Placeholder 2"/>
          <p:cNvSpPr>
            <a:spLocks noGrp="1"/>
          </p:cNvSpPr>
          <p:nvPr>
            <p:ph idx="1"/>
          </p:nvPr>
        </p:nvSpPr>
        <p:spPr/>
        <p:txBody>
          <a:bodyPr>
            <a:normAutofit fontScale="92500"/>
          </a:bodyPr>
          <a:lstStyle/>
          <a:p>
            <a:r>
              <a:rPr lang="en-US" dirty="0" smtClean="0"/>
              <a:t>Prejudice: differential assumptions about the abilities, motives, and intentions of others according to their race</a:t>
            </a:r>
          </a:p>
          <a:p>
            <a:r>
              <a:rPr lang="en-US" dirty="0" smtClean="0"/>
              <a:t>Discrimination: differential actions toward others according to their race</a:t>
            </a:r>
          </a:p>
          <a:p>
            <a:r>
              <a:rPr lang="en-US" dirty="0" smtClean="0"/>
              <a:t>Can be intentional or unintentional; acts of commission as well as omission</a:t>
            </a:r>
          </a:p>
          <a:p>
            <a:r>
              <a:rPr lang="en-US" dirty="0" smtClean="0"/>
              <a:t>Manifests as:</a:t>
            </a:r>
          </a:p>
          <a:p>
            <a:pPr lvl="1"/>
            <a:r>
              <a:rPr lang="en-US" dirty="0" smtClean="0"/>
              <a:t>Lack of respect</a:t>
            </a:r>
          </a:p>
          <a:p>
            <a:pPr lvl="1"/>
            <a:r>
              <a:rPr lang="en-US" dirty="0" smtClean="0"/>
              <a:t>Suspicion</a:t>
            </a:r>
          </a:p>
          <a:p>
            <a:pPr lvl="1"/>
            <a:r>
              <a:rPr lang="en-US" dirty="0" smtClean="0"/>
              <a:t>Devaluation</a:t>
            </a:r>
          </a:p>
          <a:p>
            <a:pPr lvl="1"/>
            <a:r>
              <a:rPr lang="en-US" dirty="0" smtClean="0"/>
              <a:t>Scapegoating</a:t>
            </a:r>
          </a:p>
          <a:p>
            <a:pPr lvl="1"/>
            <a:r>
              <a:rPr lang="en-US" dirty="0" smtClean="0"/>
              <a:t>Dehumanization</a:t>
            </a:r>
            <a:endParaRPr lang="en-US" dirty="0"/>
          </a:p>
        </p:txBody>
      </p:sp>
      <p:sp>
        <p:nvSpPr>
          <p:cNvPr id="6" name="TextBox 5"/>
          <p:cNvSpPr txBox="1"/>
          <p:nvPr/>
        </p:nvSpPr>
        <p:spPr>
          <a:xfrm>
            <a:off x="838200" y="6311900"/>
            <a:ext cx="3991349" cy="307777"/>
          </a:xfrm>
          <a:prstGeom prst="rect">
            <a:avLst/>
          </a:prstGeom>
          <a:noFill/>
        </p:spPr>
        <p:txBody>
          <a:bodyPr wrap="none" rtlCol="0">
            <a:spAutoFit/>
          </a:bodyPr>
          <a:lstStyle/>
          <a:p>
            <a:r>
              <a:rPr lang="en-US" sz="1400" dirty="0"/>
              <a:t>Jones CP</a:t>
            </a:r>
            <a:r>
              <a:rPr lang="en-US" sz="1400" dirty="0" smtClean="0"/>
              <a:t>. </a:t>
            </a:r>
            <a:r>
              <a:rPr lang="en-US" sz="1400" i="1" dirty="0"/>
              <a:t>Am J Public Health</a:t>
            </a:r>
            <a:r>
              <a:rPr lang="en-US" sz="1400" dirty="0"/>
              <a:t>. 2000;90(8):</a:t>
            </a:r>
            <a:r>
              <a:rPr lang="en-US" sz="1400" dirty="0" smtClean="0"/>
              <a:t>1212-1215.</a:t>
            </a:r>
            <a:endParaRPr lang="en-US" sz="1400" dirty="0"/>
          </a:p>
        </p:txBody>
      </p:sp>
      <p:sp>
        <p:nvSpPr>
          <p:cNvPr id="4" name="Slide Number Placeholder 3"/>
          <p:cNvSpPr>
            <a:spLocks noGrp="1"/>
          </p:cNvSpPr>
          <p:nvPr>
            <p:ph type="sldNum" sz="quarter" idx="12"/>
          </p:nvPr>
        </p:nvSpPr>
        <p:spPr/>
        <p:txBody>
          <a:bodyPr/>
          <a:lstStyle/>
          <a:p>
            <a:fld id="{20EA00DD-2016-46DD-BB7D-9AF787BF25E8}" type="slidenum">
              <a:rPr lang="en-US" smtClean="0"/>
              <a:t>36</a:t>
            </a:fld>
            <a:endParaRPr lang="en-US" dirty="0"/>
          </a:p>
        </p:txBody>
      </p:sp>
    </p:spTree>
    <p:extLst>
      <p:ext uri="{BB962C8B-B14F-4D97-AF65-F5344CB8AC3E}">
        <p14:creationId xmlns:p14="http://schemas.microsoft.com/office/powerpoint/2010/main" val="235132051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Personally-mediated racism in health and medicine</a:t>
            </a:r>
            <a:endParaRPr lang="en-US" dirty="0"/>
          </a:p>
        </p:txBody>
      </p:sp>
      <p:sp>
        <p:nvSpPr>
          <p:cNvPr id="3" name="Content Placeholder 2"/>
          <p:cNvSpPr>
            <a:spLocks noGrp="1"/>
          </p:cNvSpPr>
          <p:nvPr>
            <p:ph idx="1"/>
          </p:nvPr>
        </p:nvSpPr>
        <p:spPr/>
        <p:txBody>
          <a:bodyPr/>
          <a:lstStyle/>
          <a:p>
            <a:r>
              <a:rPr lang="en-US" dirty="0" smtClean="0"/>
              <a:t>How can this affect health and the delivery of health care?</a:t>
            </a:r>
            <a:endParaRPr lang="en-US" dirty="0"/>
          </a:p>
        </p:txBody>
      </p:sp>
      <p:sp>
        <p:nvSpPr>
          <p:cNvPr id="4" name="Slide Number Placeholder 3"/>
          <p:cNvSpPr>
            <a:spLocks noGrp="1"/>
          </p:cNvSpPr>
          <p:nvPr>
            <p:ph type="sldNum" sz="quarter" idx="12"/>
          </p:nvPr>
        </p:nvSpPr>
        <p:spPr/>
        <p:txBody>
          <a:bodyPr/>
          <a:lstStyle/>
          <a:p>
            <a:fld id="{20EA00DD-2016-46DD-BB7D-9AF787BF25E8}" type="slidenum">
              <a:rPr lang="en-US" smtClean="0"/>
              <a:t>37</a:t>
            </a:fld>
            <a:endParaRPr lang="en-US"/>
          </a:p>
        </p:txBody>
      </p:sp>
    </p:spTree>
    <p:extLst>
      <p:ext uri="{BB962C8B-B14F-4D97-AF65-F5344CB8AC3E}">
        <p14:creationId xmlns:p14="http://schemas.microsoft.com/office/powerpoint/2010/main" val="176137326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Unequal treatment: healthcare disparities</a:t>
            </a:r>
            <a:endParaRPr lang="en-US" dirty="0"/>
          </a:p>
        </p:txBody>
      </p:sp>
      <p:sp>
        <p:nvSpPr>
          <p:cNvPr id="3" name="Content Placeholder 2"/>
          <p:cNvSpPr>
            <a:spLocks noGrp="1"/>
          </p:cNvSpPr>
          <p:nvPr>
            <p:ph idx="1"/>
          </p:nvPr>
        </p:nvSpPr>
        <p:spPr/>
        <p:txBody>
          <a:bodyPr>
            <a:normAutofit/>
          </a:bodyPr>
          <a:lstStyle/>
          <a:p>
            <a:r>
              <a:rPr lang="en-US" dirty="0"/>
              <a:t>Minority Americans are less likely </a:t>
            </a:r>
            <a:r>
              <a:rPr lang="en-US" dirty="0" smtClean="0"/>
              <a:t>than </a:t>
            </a:r>
            <a:r>
              <a:rPr lang="en-US" dirty="0"/>
              <a:t>whites to get many effective medical and surgical services across a variety of clinical </a:t>
            </a:r>
            <a:r>
              <a:rPr lang="en-US" dirty="0" smtClean="0"/>
              <a:t>settings:</a:t>
            </a:r>
            <a:endParaRPr lang="en-US" dirty="0"/>
          </a:p>
          <a:p>
            <a:pPr lvl="1"/>
            <a:r>
              <a:rPr lang="en-US" dirty="0" smtClean="0"/>
              <a:t>Inferior pain treatment </a:t>
            </a:r>
          </a:p>
          <a:p>
            <a:pPr lvl="1"/>
            <a:r>
              <a:rPr lang="en-US" dirty="0" smtClean="0"/>
              <a:t>Lower rates of revascularization procedures for acute MI </a:t>
            </a:r>
          </a:p>
          <a:p>
            <a:pPr lvl="1"/>
            <a:r>
              <a:rPr lang="en-US" dirty="0" smtClean="0"/>
              <a:t>Fewer prescriptions for beta-blockers after MI</a:t>
            </a:r>
          </a:p>
          <a:p>
            <a:pPr lvl="1"/>
            <a:r>
              <a:rPr lang="en-US" dirty="0" smtClean="0"/>
              <a:t>Less timely administration of antibiotics for pneumonia</a:t>
            </a:r>
          </a:p>
          <a:p>
            <a:pPr lvl="1"/>
            <a:r>
              <a:rPr lang="en-US" dirty="0" smtClean="0"/>
              <a:t>Less optimal care for diabetes</a:t>
            </a:r>
          </a:p>
          <a:p>
            <a:pPr lvl="1"/>
            <a:r>
              <a:rPr lang="en-US" dirty="0" smtClean="0"/>
              <a:t>Fewer prescriptions for inhalers in children with asthma</a:t>
            </a:r>
          </a:p>
          <a:p>
            <a:pPr lvl="1"/>
            <a:r>
              <a:rPr lang="en-US" dirty="0" smtClean="0"/>
              <a:t>Fewer cancer screening tests</a:t>
            </a:r>
          </a:p>
          <a:p>
            <a:pPr lvl="1"/>
            <a:r>
              <a:rPr lang="en-US" dirty="0" smtClean="0"/>
              <a:t>Among others...</a:t>
            </a:r>
          </a:p>
          <a:p>
            <a:pPr lvl="1"/>
            <a:endParaRPr lang="en-US" dirty="0" smtClean="0"/>
          </a:p>
          <a:p>
            <a:pPr lvl="1"/>
            <a:endParaRPr lang="en-US" dirty="0"/>
          </a:p>
        </p:txBody>
      </p:sp>
      <p:sp>
        <p:nvSpPr>
          <p:cNvPr id="6" name="Slide Number Placeholder 5"/>
          <p:cNvSpPr>
            <a:spLocks noGrp="1"/>
          </p:cNvSpPr>
          <p:nvPr>
            <p:ph type="sldNum" sz="quarter" idx="12"/>
          </p:nvPr>
        </p:nvSpPr>
        <p:spPr/>
        <p:txBody>
          <a:bodyPr/>
          <a:lstStyle/>
          <a:p>
            <a:fld id="{20EA00DD-2016-46DD-BB7D-9AF787BF25E8}" type="slidenum">
              <a:rPr lang="en-US" smtClean="0"/>
              <a:t>38</a:t>
            </a:fld>
            <a:endParaRPr lang="en-US"/>
          </a:p>
        </p:txBody>
      </p:sp>
      <p:sp>
        <p:nvSpPr>
          <p:cNvPr id="5" name="TextBox 4"/>
          <p:cNvSpPr txBox="1"/>
          <p:nvPr/>
        </p:nvSpPr>
        <p:spPr>
          <a:xfrm>
            <a:off x="838200" y="6158011"/>
            <a:ext cx="10143309" cy="307777"/>
          </a:xfrm>
          <a:prstGeom prst="rect">
            <a:avLst/>
          </a:prstGeom>
          <a:noFill/>
        </p:spPr>
        <p:txBody>
          <a:bodyPr wrap="square" rtlCol="0">
            <a:spAutoFit/>
          </a:bodyPr>
          <a:lstStyle/>
          <a:p>
            <a:r>
              <a:rPr lang="en-US" sz="1400" dirty="0"/>
              <a:t>Smedley </a:t>
            </a:r>
            <a:r>
              <a:rPr lang="en-US" sz="1400" dirty="0" smtClean="0"/>
              <a:t>BD et al. Institute of Medicine; </a:t>
            </a:r>
            <a:r>
              <a:rPr lang="en-US" sz="1400" dirty="0"/>
              <a:t>2003. </a:t>
            </a:r>
          </a:p>
        </p:txBody>
      </p:sp>
    </p:spTree>
    <p:extLst>
      <p:ext uri="{BB962C8B-B14F-4D97-AF65-F5344CB8AC3E}">
        <p14:creationId xmlns:p14="http://schemas.microsoft.com/office/powerpoint/2010/main" val="335235753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Experienced/perceived discrimination</a:t>
            </a:r>
            <a:endParaRPr lang="en-US" dirty="0"/>
          </a:p>
        </p:txBody>
      </p:sp>
      <p:sp>
        <p:nvSpPr>
          <p:cNvPr id="3" name="Content Placeholder 2"/>
          <p:cNvSpPr>
            <a:spLocks noGrp="1"/>
          </p:cNvSpPr>
          <p:nvPr>
            <p:ph idx="1"/>
          </p:nvPr>
        </p:nvSpPr>
        <p:spPr/>
        <p:txBody>
          <a:bodyPr/>
          <a:lstStyle/>
          <a:p>
            <a:r>
              <a:rPr lang="en-US" dirty="0" smtClean="0"/>
              <a:t>Associated </a:t>
            </a:r>
            <a:r>
              <a:rPr lang="en-US" dirty="0"/>
              <a:t>with poorer health </a:t>
            </a:r>
            <a:r>
              <a:rPr lang="en-US" dirty="0" smtClean="0"/>
              <a:t>outcomes:</a:t>
            </a:r>
          </a:p>
          <a:p>
            <a:pPr lvl="1"/>
            <a:r>
              <a:rPr lang="en-US" dirty="0" smtClean="0"/>
              <a:t>Hypertension and poor sleep quality in African Americans</a:t>
            </a:r>
          </a:p>
          <a:p>
            <a:pPr lvl="1"/>
            <a:r>
              <a:rPr lang="en-US" dirty="0" smtClean="0"/>
              <a:t>Lower uptake of diabetic services in American Indian women</a:t>
            </a:r>
          </a:p>
          <a:p>
            <a:pPr lvl="1"/>
            <a:r>
              <a:rPr lang="en-US" dirty="0" smtClean="0"/>
              <a:t>Increased frailty in Asian Pacific Islander and Latino elderly</a:t>
            </a:r>
          </a:p>
          <a:p>
            <a:pPr lvl="1"/>
            <a:r>
              <a:rPr lang="en-US" dirty="0" smtClean="0"/>
              <a:t>Increased sexual risk behaviors in MSM of color (Asian, African American, Latino)</a:t>
            </a:r>
          </a:p>
          <a:p>
            <a:pPr lvl="1"/>
            <a:r>
              <a:rPr lang="en-US" dirty="0" smtClean="0"/>
              <a:t>Preterm birth in African American women</a:t>
            </a:r>
          </a:p>
          <a:p>
            <a:pPr lvl="1"/>
            <a:endParaRPr lang="en-US" dirty="0"/>
          </a:p>
          <a:p>
            <a:endParaRPr lang="en-US" dirty="0"/>
          </a:p>
        </p:txBody>
      </p:sp>
      <p:sp>
        <p:nvSpPr>
          <p:cNvPr id="4" name="TextBox 3"/>
          <p:cNvSpPr txBox="1"/>
          <p:nvPr/>
        </p:nvSpPr>
        <p:spPr>
          <a:xfrm>
            <a:off x="838200" y="5214878"/>
            <a:ext cx="4135619" cy="1384995"/>
          </a:xfrm>
          <a:prstGeom prst="rect">
            <a:avLst/>
          </a:prstGeom>
          <a:noFill/>
        </p:spPr>
        <p:txBody>
          <a:bodyPr wrap="none" rtlCol="0">
            <a:spAutoFit/>
          </a:bodyPr>
          <a:lstStyle/>
          <a:p>
            <a:r>
              <a:rPr lang="en-US" sz="1400" dirty="0" err="1"/>
              <a:t>Dolezsar</a:t>
            </a:r>
            <a:r>
              <a:rPr lang="en-US" sz="1400" dirty="0"/>
              <a:t> </a:t>
            </a:r>
            <a:r>
              <a:rPr lang="en-US" sz="1400" dirty="0" smtClean="0"/>
              <a:t>CM et al. </a:t>
            </a:r>
            <a:r>
              <a:rPr lang="en-US" sz="1400" i="1" dirty="0" err="1"/>
              <a:t>Psychosom</a:t>
            </a:r>
            <a:r>
              <a:rPr lang="en-US" sz="1400" i="1" dirty="0"/>
              <a:t> Med</a:t>
            </a:r>
            <a:r>
              <a:rPr lang="en-US" sz="1400" dirty="0"/>
              <a:t>. 2013;75(3):</a:t>
            </a:r>
            <a:r>
              <a:rPr lang="en-US" sz="1400" dirty="0" smtClean="0"/>
              <a:t>A-45.</a:t>
            </a:r>
          </a:p>
          <a:p>
            <a:r>
              <a:rPr lang="en-US" sz="1400" dirty="0" err="1"/>
              <a:t>Hoggard</a:t>
            </a:r>
            <a:r>
              <a:rPr lang="en-US" sz="1400" dirty="0"/>
              <a:t> </a:t>
            </a:r>
            <a:r>
              <a:rPr lang="en-US" sz="1400" dirty="0" smtClean="0"/>
              <a:t>LS et al. </a:t>
            </a:r>
            <a:r>
              <a:rPr lang="en-US" sz="1400" i="1" dirty="0" err="1" smtClean="0"/>
              <a:t>Behav</a:t>
            </a:r>
            <a:r>
              <a:rPr lang="en-US" sz="1400" i="1" dirty="0" smtClean="0"/>
              <a:t> </a:t>
            </a:r>
            <a:r>
              <a:rPr lang="en-US" sz="1400" i="1" dirty="0"/>
              <a:t>Sleep Med</a:t>
            </a:r>
            <a:r>
              <a:rPr lang="en-US" sz="1400" dirty="0"/>
              <a:t>. 2016;3:1-14. </a:t>
            </a:r>
            <a:endParaRPr lang="en-US" sz="1400" dirty="0" smtClean="0"/>
          </a:p>
          <a:p>
            <a:r>
              <a:rPr lang="en-US" sz="1400" dirty="0" smtClean="0"/>
              <a:t>Gonzales KL et al. </a:t>
            </a:r>
            <a:r>
              <a:rPr lang="en-US" sz="1400" i="1" dirty="0"/>
              <a:t>Diabetes Educ</a:t>
            </a:r>
            <a:r>
              <a:rPr lang="en-US" sz="1400" dirty="0"/>
              <a:t>. 2014;40(6):747-755. </a:t>
            </a:r>
            <a:endParaRPr lang="en-US" sz="1400" dirty="0" smtClean="0"/>
          </a:p>
          <a:p>
            <a:r>
              <a:rPr lang="en-US" sz="1400" dirty="0" err="1"/>
              <a:t>Siordia</a:t>
            </a:r>
            <a:r>
              <a:rPr lang="en-US" sz="1400" dirty="0"/>
              <a:t> </a:t>
            </a:r>
            <a:r>
              <a:rPr lang="en-US" sz="1400" dirty="0" smtClean="0"/>
              <a:t>C et al. </a:t>
            </a:r>
            <a:r>
              <a:rPr lang="en-US" sz="1400" dirty="0"/>
              <a:t>2016;5(2):</a:t>
            </a:r>
            <a:r>
              <a:rPr lang="en-US" sz="1400" dirty="0" smtClean="0"/>
              <a:t>111-117.</a:t>
            </a:r>
          </a:p>
          <a:p>
            <a:r>
              <a:rPr lang="en-US" sz="1400" dirty="0"/>
              <a:t>Han </a:t>
            </a:r>
            <a:r>
              <a:rPr lang="en-US" sz="1400" dirty="0" smtClean="0"/>
              <a:t>C et al. </a:t>
            </a:r>
            <a:r>
              <a:rPr lang="en-US" sz="1400" dirty="0"/>
              <a:t>2015;44(2):</a:t>
            </a:r>
            <a:r>
              <a:rPr lang="en-US" sz="1400" dirty="0" smtClean="0"/>
              <a:t>411-420.</a:t>
            </a:r>
          </a:p>
          <a:p>
            <a:r>
              <a:rPr lang="en-US" sz="1400" dirty="0" smtClean="0"/>
              <a:t>Slaughter-</a:t>
            </a:r>
            <a:r>
              <a:rPr lang="en-US" sz="1400" dirty="0" err="1" smtClean="0"/>
              <a:t>Acey</a:t>
            </a:r>
            <a:r>
              <a:rPr lang="en-US" sz="1400" dirty="0" smtClean="0"/>
              <a:t> JC et al. </a:t>
            </a:r>
            <a:r>
              <a:rPr lang="en-US" sz="1400" dirty="0"/>
              <a:t>2017;21(2):129-139</a:t>
            </a:r>
            <a:endParaRPr lang="en-US" sz="1400" dirty="0" smtClean="0"/>
          </a:p>
        </p:txBody>
      </p:sp>
      <p:sp>
        <p:nvSpPr>
          <p:cNvPr id="5" name="Slide Number Placeholder 4"/>
          <p:cNvSpPr>
            <a:spLocks noGrp="1"/>
          </p:cNvSpPr>
          <p:nvPr>
            <p:ph type="sldNum" sz="quarter" idx="12"/>
          </p:nvPr>
        </p:nvSpPr>
        <p:spPr/>
        <p:txBody>
          <a:bodyPr/>
          <a:lstStyle/>
          <a:p>
            <a:fld id="{20EA00DD-2016-46DD-BB7D-9AF787BF25E8}" type="slidenum">
              <a:rPr lang="en-US" smtClean="0"/>
              <a:t>39</a:t>
            </a:fld>
            <a:endParaRPr lang="en-US"/>
          </a:p>
        </p:txBody>
      </p:sp>
    </p:spTree>
    <p:extLst>
      <p:ext uri="{BB962C8B-B14F-4D97-AF65-F5344CB8AC3E}">
        <p14:creationId xmlns:p14="http://schemas.microsoft.com/office/powerpoint/2010/main" val="8716746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Race definition</a:t>
            </a:r>
            <a:endParaRPr lang="en-US" dirty="0"/>
          </a:p>
        </p:txBody>
      </p:sp>
      <p:sp>
        <p:nvSpPr>
          <p:cNvPr id="3" name="Content Placeholder 2"/>
          <p:cNvSpPr>
            <a:spLocks noGrp="1"/>
          </p:cNvSpPr>
          <p:nvPr>
            <p:ph idx="1"/>
          </p:nvPr>
        </p:nvSpPr>
        <p:spPr/>
        <p:txBody>
          <a:bodyPr>
            <a:normAutofit fontScale="92500" lnSpcReduction="10000"/>
          </a:bodyPr>
          <a:lstStyle/>
          <a:p>
            <a:r>
              <a:rPr lang="en-US" b="1" dirty="0"/>
              <a:t>Race</a:t>
            </a:r>
            <a:r>
              <a:rPr lang="en-US" dirty="0"/>
              <a:t> is the classification of humans into groups based on physical traits, ancestry, </a:t>
            </a:r>
            <a:r>
              <a:rPr lang="en-US" dirty="0" smtClean="0"/>
              <a:t>and </a:t>
            </a:r>
            <a:r>
              <a:rPr lang="en-US" dirty="0"/>
              <a:t>social relations, or the </a:t>
            </a:r>
            <a:r>
              <a:rPr lang="en-US" dirty="0" smtClean="0"/>
              <a:t>relationships </a:t>
            </a:r>
            <a:r>
              <a:rPr lang="en-US" dirty="0"/>
              <a:t>between them</a:t>
            </a:r>
            <a:endParaRPr lang="en-US" dirty="0" smtClean="0"/>
          </a:p>
          <a:p>
            <a:r>
              <a:rPr lang="en-US" b="1" i="1" dirty="0" smtClean="0"/>
              <a:t>Social construction </a:t>
            </a:r>
          </a:p>
          <a:p>
            <a:pPr lvl="1"/>
            <a:r>
              <a:rPr lang="en-US" dirty="0" smtClean="0"/>
              <a:t>Social groupings; made-up demarcations that have changed over time and vary around the world</a:t>
            </a:r>
            <a:endParaRPr lang="en-US" dirty="0"/>
          </a:p>
          <a:p>
            <a:r>
              <a:rPr lang="en-US" i="1" dirty="0" smtClean="0"/>
              <a:t>Crude, often inaccurate</a:t>
            </a:r>
            <a:r>
              <a:rPr lang="en-US" dirty="0" smtClean="0"/>
              <a:t> proxy for socioeconomic status, culture, and genetics</a:t>
            </a:r>
          </a:p>
          <a:p>
            <a:r>
              <a:rPr lang="en-US" i="1" dirty="0" smtClean="0"/>
              <a:t>Precise</a:t>
            </a:r>
            <a:r>
              <a:rPr lang="en-US" dirty="0" smtClean="0"/>
              <a:t> measurement of social classification of people in a race-conscious society </a:t>
            </a:r>
          </a:p>
          <a:p>
            <a:r>
              <a:rPr lang="en-US" b="1" dirty="0" smtClean="0"/>
              <a:t>Racism</a:t>
            </a:r>
            <a:r>
              <a:rPr lang="en-US" dirty="0" smtClean="0"/>
              <a:t> is a </a:t>
            </a:r>
            <a:r>
              <a:rPr lang="en-US" dirty="0"/>
              <a:t>system of structuring opportunity and assigning value based on the social interpretation of </a:t>
            </a:r>
            <a:r>
              <a:rPr lang="en-US" dirty="0" smtClean="0"/>
              <a:t>race.</a:t>
            </a:r>
          </a:p>
        </p:txBody>
      </p:sp>
      <p:sp>
        <p:nvSpPr>
          <p:cNvPr id="4" name="TextBox 3"/>
          <p:cNvSpPr txBox="1"/>
          <p:nvPr/>
        </p:nvSpPr>
        <p:spPr>
          <a:xfrm>
            <a:off x="838200" y="6176963"/>
            <a:ext cx="3991349" cy="523220"/>
          </a:xfrm>
          <a:prstGeom prst="rect">
            <a:avLst/>
          </a:prstGeom>
          <a:noFill/>
        </p:spPr>
        <p:txBody>
          <a:bodyPr wrap="none" rtlCol="0">
            <a:spAutoFit/>
          </a:bodyPr>
          <a:lstStyle/>
          <a:p>
            <a:pPr algn="just"/>
            <a:r>
              <a:rPr lang="en-US" sz="1400" dirty="0"/>
              <a:t>Jones CP</a:t>
            </a:r>
            <a:r>
              <a:rPr lang="en-US" sz="1400" dirty="0" smtClean="0"/>
              <a:t>. </a:t>
            </a:r>
            <a:r>
              <a:rPr lang="en-US" sz="1400" i="1" dirty="0"/>
              <a:t>Am J Public Health</a:t>
            </a:r>
            <a:r>
              <a:rPr lang="en-US" sz="1400" dirty="0"/>
              <a:t>. 2000;90(8):1212-1215.</a:t>
            </a:r>
          </a:p>
          <a:p>
            <a:pPr algn="just"/>
            <a:r>
              <a:rPr lang="en-US" sz="1400" dirty="0"/>
              <a:t>Jones CP</a:t>
            </a:r>
            <a:r>
              <a:rPr lang="en-US" sz="1400" dirty="0" smtClean="0"/>
              <a:t>. </a:t>
            </a:r>
            <a:r>
              <a:rPr lang="en-US" sz="1400" i="1" dirty="0"/>
              <a:t>Med Care</a:t>
            </a:r>
            <a:r>
              <a:rPr lang="en-US" sz="1400" dirty="0"/>
              <a:t>. 2014;52:S71-S75.</a:t>
            </a:r>
          </a:p>
        </p:txBody>
      </p:sp>
      <p:sp>
        <p:nvSpPr>
          <p:cNvPr id="5" name="Slide Number Placeholder 4"/>
          <p:cNvSpPr>
            <a:spLocks noGrp="1"/>
          </p:cNvSpPr>
          <p:nvPr>
            <p:ph type="sldNum" sz="quarter" idx="12"/>
          </p:nvPr>
        </p:nvSpPr>
        <p:spPr/>
        <p:txBody>
          <a:bodyPr/>
          <a:lstStyle/>
          <a:p>
            <a:fld id="{20EA00DD-2016-46DD-BB7D-9AF787BF25E8}" type="slidenum">
              <a:rPr lang="en-US" smtClean="0"/>
              <a:t>4</a:t>
            </a:fld>
            <a:endParaRPr lang="en-US" dirty="0"/>
          </a:p>
        </p:txBody>
      </p:sp>
    </p:spTree>
    <p:extLst>
      <p:ext uri="{BB962C8B-B14F-4D97-AF65-F5344CB8AC3E}">
        <p14:creationId xmlns:p14="http://schemas.microsoft.com/office/powerpoint/2010/main" val="917722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Distrust in healthcare and research</a:t>
            </a:r>
            <a:endParaRPr lang="en-US" dirty="0"/>
          </a:p>
        </p:txBody>
      </p:sp>
      <p:sp>
        <p:nvSpPr>
          <p:cNvPr id="5" name="Content Placeholder 4"/>
          <p:cNvSpPr>
            <a:spLocks noGrp="1"/>
          </p:cNvSpPr>
          <p:nvPr>
            <p:ph sz="half" idx="1"/>
          </p:nvPr>
        </p:nvSpPr>
        <p:spPr/>
        <p:txBody>
          <a:bodyPr/>
          <a:lstStyle/>
          <a:p>
            <a:r>
              <a:rPr lang="en-US" dirty="0" smtClean="0"/>
              <a:t>How often, if ever, do you think physicians prescribe medication as a way of experimenting on people without their knowledge or consent (very often, fairly often, or do not know)?</a:t>
            </a:r>
            <a:endParaRPr lang="en-US" dirty="0"/>
          </a:p>
        </p:txBody>
      </p:sp>
      <p:sp>
        <p:nvSpPr>
          <p:cNvPr id="6" name="Content Placeholder 5"/>
          <p:cNvSpPr>
            <a:spLocks noGrp="1"/>
          </p:cNvSpPr>
          <p:nvPr>
            <p:ph sz="half" idx="2"/>
          </p:nvPr>
        </p:nvSpPr>
        <p:spPr/>
        <p:txBody>
          <a:bodyPr/>
          <a:lstStyle/>
          <a:p>
            <a:r>
              <a:rPr lang="en-US" dirty="0" smtClean="0"/>
              <a:t>Do you believe that physicians have ever given you treatment as part of an experiment without your permission (yes or do not know)? </a:t>
            </a:r>
            <a:endParaRPr lang="en-US" dirty="0"/>
          </a:p>
        </p:txBody>
      </p:sp>
      <p:sp>
        <p:nvSpPr>
          <p:cNvPr id="3" name="TextBox 2"/>
          <p:cNvSpPr txBox="1"/>
          <p:nvPr/>
        </p:nvSpPr>
        <p:spPr>
          <a:xfrm>
            <a:off x="838200" y="6508013"/>
            <a:ext cx="4859215" cy="307777"/>
          </a:xfrm>
          <a:prstGeom prst="rect">
            <a:avLst/>
          </a:prstGeom>
          <a:noFill/>
        </p:spPr>
        <p:txBody>
          <a:bodyPr wrap="none" rtlCol="0">
            <a:spAutoFit/>
          </a:bodyPr>
          <a:lstStyle/>
          <a:p>
            <a:r>
              <a:rPr lang="en-US" sz="1400" dirty="0" err="1"/>
              <a:t>Corbie</a:t>
            </a:r>
            <a:r>
              <a:rPr lang="en-US" sz="1400" dirty="0"/>
              <a:t>-Smith </a:t>
            </a:r>
            <a:r>
              <a:rPr lang="en-US" sz="1400" dirty="0" smtClean="0"/>
              <a:t>G et al. </a:t>
            </a:r>
            <a:r>
              <a:rPr lang="en-US" sz="1400" i="1" dirty="0"/>
              <a:t>Arch Intern Med</a:t>
            </a:r>
            <a:r>
              <a:rPr lang="en-US" sz="1400" dirty="0"/>
              <a:t>. 2002;162(21):</a:t>
            </a:r>
            <a:r>
              <a:rPr lang="en-US" sz="1400" dirty="0" smtClean="0"/>
              <a:t>2458-2463.</a:t>
            </a:r>
            <a:endParaRPr lang="en-US" sz="1400" dirty="0"/>
          </a:p>
        </p:txBody>
      </p:sp>
      <p:graphicFrame>
        <p:nvGraphicFramePr>
          <p:cNvPr id="14" name="Chart 13"/>
          <p:cNvGraphicFramePr/>
          <p:nvPr>
            <p:extLst>
              <p:ext uri="{D42A27DB-BD31-4B8C-83A1-F6EECF244321}">
                <p14:modId xmlns:p14="http://schemas.microsoft.com/office/powerpoint/2010/main" val="2981394564"/>
              </p:ext>
            </p:extLst>
          </p:nvPr>
        </p:nvGraphicFramePr>
        <p:xfrm>
          <a:off x="843944" y="4001294"/>
          <a:ext cx="4665980" cy="2617894"/>
        </p:xfrm>
        <a:graphic>
          <a:graphicData uri="http://schemas.openxmlformats.org/drawingml/2006/chart">
            <c:chart xmlns:c="http://schemas.openxmlformats.org/drawingml/2006/chart" xmlns:r="http://schemas.openxmlformats.org/officeDocument/2006/relationships" r:id="rId3"/>
          </a:graphicData>
        </a:graphic>
      </p:graphicFrame>
      <p:sp>
        <p:nvSpPr>
          <p:cNvPr id="15" name="TextBox 14"/>
          <p:cNvSpPr txBox="1"/>
          <p:nvPr/>
        </p:nvSpPr>
        <p:spPr>
          <a:xfrm>
            <a:off x="3429000" y="4617720"/>
            <a:ext cx="758541" cy="369332"/>
          </a:xfrm>
          <a:prstGeom prst="rect">
            <a:avLst/>
          </a:prstGeom>
          <a:noFill/>
        </p:spPr>
        <p:txBody>
          <a:bodyPr wrap="none" rtlCol="0">
            <a:spAutoFit/>
          </a:bodyPr>
          <a:lstStyle/>
          <a:p>
            <a:r>
              <a:rPr lang="en-US" dirty="0" smtClean="0"/>
              <a:t>38.4%</a:t>
            </a:r>
            <a:endParaRPr lang="en-US" dirty="0"/>
          </a:p>
        </p:txBody>
      </p:sp>
      <p:sp>
        <p:nvSpPr>
          <p:cNvPr id="16" name="TextBox 15"/>
          <p:cNvSpPr txBox="1"/>
          <p:nvPr/>
        </p:nvSpPr>
        <p:spPr>
          <a:xfrm>
            <a:off x="4894102" y="5079855"/>
            <a:ext cx="758541" cy="369332"/>
          </a:xfrm>
          <a:prstGeom prst="rect">
            <a:avLst/>
          </a:prstGeom>
          <a:noFill/>
        </p:spPr>
        <p:txBody>
          <a:bodyPr wrap="none" rtlCol="0">
            <a:spAutoFit/>
          </a:bodyPr>
          <a:lstStyle/>
          <a:p>
            <a:r>
              <a:rPr lang="en-US" dirty="0" smtClean="0"/>
              <a:t>62.8%</a:t>
            </a:r>
            <a:endParaRPr lang="en-US" dirty="0"/>
          </a:p>
        </p:txBody>
      </p:sp>
      <p:graphicFrame>
        <p:nvGraphicFramePr>
          <p:cNvPr id="21" name="Chart 20"/>
          <p:cNvGraphicFramePr/>
          <p:nvPr>
            <p:extLst>
              <p:ext uri="{D42A27DB-BD31-4B8C-83A1-F6EECF244321}">
                <p14:modId xmlns:p14="http://schemas.microsoft.com/office/powerpoint/2010/main" val="3329888113"/>
              </p:ext>
            </p:extLst>
          </p:nvPr>
        </p:nvGraphicFramePr>
        <p:xfrm>
          <a:off x="6461765" y="4001294"/>
          <a:ext cx="4983480" cy="2487947"/>
        </p:xfrm>
        <a:graphic>
          <a:graphicData uri="http://schemas.openxmlformats.org/drawingml/2006/chart">
            <c:chart xmlns:c="http://schemas.openxmlformats.org/drawingml/2006/chart" xmlns:r="http://schemas.openxmlformats.org/officeDocument/2006/relationships" r:id="rId4"/>
          </a:graphicData>
        </a:graphic>
      </p:graphicFrame>
      <p:sp>
        <p:nvSpPr>
          <p:cNvPr id="22" name="TextBox 21"/>
          <p:cNvSpPr txBox="1"/>
          <p:nvPr/>
        </p:nvSpPr>
        <p:spPr>
          <a:xfrm>
            <a:off x="8109136" y="4617720"/>
            <a:ext cx="641522" cy="369332"/>
          </a:xfrm>
          <a:prstGeom prst="rect">
            <a:avLst/>
          </a:prstGeom>
          <a:noFill/>
        </p:spPr>
        <p:txBody>
          <a:bodyPr wrap="none" rtlCol="0">
            <a:spAutoFit/>
          </a:bodyPr>
          <a:lstStyle/>
          <a:p>
            <a:r>
              <a:rPr lang="en-US" dirty="0" smtClean="0"/>
              <a:t>8.3%</a:t>
            </a:r>
            <a:endParaRPr lang="en-US" dirty="0"/>
          </a:p>
        </p:txBody>
      </p:sp>
      <p:sp>
        <p:nvSpPr>
          <p:cNvPr id="24" name="TextBox 23"/>
          <p:cNvSpPr txBox="1"/>
          <p:nvPr/>
        </p:nvSpPr>
        <p:spPr>
          <a:xfrm>
            <a:off x="10480373" y="4999126"/>
            <a:ext cx="758541" cy="369332"/>
          </a:xfrm>
          <a:prstGeom prst="rect">
            <a:avLst/>
          </a:prstGeom>
          <a:noFill/>
        </p:spPr>
        <p:txBody>
          <a:bodyPr wrap="none" rtlCol="0">
            <a:spAutoFit/>
          </a:bodyPr>
          <a:lstStyle/>
          <a:p>
            <a:r>
              <a:rPr lang="en-US" dirty="0" smtClean="0"/>
              <a:t>24.5%</a:t>
            </a:r>
            <a:endParaRPr lang="en-US" dirty="0"/>
          </a:p>
        </p:txBody>
      </p:sp>
      <p:sp>
        <p:nvSpPr>
          <p:cNvPr id="4" name="Slide Number Placeholder 3"/>
          <p:cNvSpPr>
            <a:spLocks noGrp="1"/>
          </p:cNvSpPr>
          <p:nvPr>
            <p:ph type="sldNum" sz="quarter" idx="12"/>
          </p:nvPr>
        </p:nvSpPr>
        <p:spPr/>
        <p:txBody>
          <a:bodyPr/>
          <a:lstStyle/>
          <a:p>
            <a:fld id="{20EA00DD-2016-46DD-BB7D-9AF787BF25E8}" type="slidenum">
              <a:rPr lang="en-US" smtClean="0"/>
              <a:t>40</a:t>
            </a:fld>
            <a:endParaRPr lang="en-US" dirty="0"/>
          </a:p>
        </p:txBody>
      </p:sp>
    </p:spTree>
    <p:extLst>
      <p:ext uri="{BB962C8B-B14F-4D97-AF65-F5344CB8AC3E}">
        <p14:creationId xmlns:p14="http://schemas.microsoft.com/office/powerpoint/2010/main" val="48977555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Levels of racism</a:t>
            </a:r>
            <a:endParaRPr lang="en-US" dirty="0"/>
          </a:p>
        </p:txBody>
      </p:sp>
      <p:graphicFrame>
        <p:nvGraphicFramePr>
          <p:cNvPr id="6" name="Content Placeholder 5"/>
          <p:cNvGraphicFramePr>
            <a:graphicFrameLocks noGrp="1"/>
          </p:cNvGraphicFramePr>
          <p:nvPr>
            <p:ph idx="1"/>
            <p:extLst/>
          </p:nvPr>
        </p:nvGraphicFramePr>
        <p:xfrm>
          <a:off x="838199" y="1306286"/>
          <a:ext cx="10696303" cy="48706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p:cNvSpPr>
            <a:spLocks noGrp="1"/>
          </p:cNvSpPr>
          <p:nvPr>
            <p:ph type="sldNum" sz="quarter" idx="12"/>
          </p:nvPr>
        </p:nvSpPr>
        <p:spPr/>
        <p:txBody>
          <a:bodyPr/>
          <a:lstStyle/>
          <a:p>
            <a:fld id="{20EA00DD-2016-46DD-BB7D-9AF787BF25E8}" type="slidenum">
              <a:rPr lang="en-US" smtClean="0"/>
              <a:t>41</a:t>
            </a:fld>
            <a:endParaRPr lang="en-US"/>
          </a:p>
        </p:txBody>
      </p:sp>
    </p:spTree>
    <p:extLst>
      <p:ext uri="{BB962C8B-B14F-4D97-AF65-F5344CB8AC3E}">
        <p14:creationId xmlns:p14="http://schemas.microsoft.com/office/powerpoint/2010/main" val="203477215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Internalized racism</a:t>
            </a:r>
            <a:endParaRPr lang="en-US" dirty="0"/>
          </a:p>
        </p:txBody>
      </p:sp>
      <p:sp>
        <p:nvSpPr>
          <p:cNvPr id="3" name="Content Placeholder 2"/>
          <p:cNvSpPr>
            <a:spLocks noGrp="1"/>
          </p:cNvSpPr>
          <p:nvPr>
            <p:ph idx="1"/>
          </p:nvPr>
        </p:nvSpPr>
        <p:spPr/>
        <p:txBody>
          <a:bodyPr/>
          <a:lstStyle/>
          <a:p>
            <a:r>
              <a:rPr lang="en-US" dirty="0" smtClean="0"/>
              <a:t>Acceptance by members of the stigmatized races of negative messages about their own abilities and intrinsic worth</a:t>
            </a:r>
          </a:p>
          <a:p>
            <a:r>
              <a:rPr lang="en-US" dirty="0" smtClean="0"/>
              <a:t>Manifests as:</a:t>
            </a:r>
          </a:p>
          <a:p>
            <a:pPr lvl="1"/>
            <a:r>
              <a:rPr lang="en-US" dirty="0" smtClean="0"/>
              <a:t>Self-devaluation</a:t>
            </a:r>
          </a:p>
          <a:p>
            <a:pPr lvl="1"/>
            <a:r>
              <a:rPr lang="en-US" dirty="0" smtClean="0"/>
              <a:t>Resignation, helplessness, hopelessness</a:t>
            </a:r>
          </a:p>
          <a:p>
            <a:pPr lvl="1"/>
            <a:r>
              <a:rPr lang="en-US" dirty="0" smtClean="0"/>
              <a:t>Stereotype threat </a:t>
            </a:r>
            <a:endParaRPr lang="en-US" dirty="0"/>
          </a:p>
        </p:txBody>
      </p:sp>
      <p:sp>
        <p:nvSpPr>
          <p:cNvPr id="4" name="Slide Number Placeholder 3"/>
          <p:cNvSpPr>
            <a:spLocks noGrp="1"/>
          </p:cNvSpPr>
          <p:nvPr>
            <p:ph type="sldNum" sz="quarter" idx="12"/>
          </p:nvPr>
        </p:nvSpPr>
        <p:spPr/>
        <p:txBody>
          <a:bodyPr/>
          <a:lstStyle/>
          <a:p>
            <a:fld id="{20EA00DD-2016-46DD-BB7D-9AF787BF25E8}" type="slidenum">
              <a:rPr lang="en-US" smtClean="0"/>
              <a:t>42</a:t>
            </a:fld>
            <a:endParaRPr lang="en-US"/>
          </a:p>
        </p:txBody>
      </p:sp>
    </p:spTree>
    <p:extLst>
      <p:ext uri="{BB962C8B-B14F-4D97-AF65-F5344CB8AC3E}">
        <p14:creationId xmlns:p14="http://schemas.microsoft.com/office/powerpoint/2010/main" val="368026982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Stereotype threat</a:t>
            </a:r>
            <a:endParaRPr lang="en-US" dirty="0"/>
          </a:p>
        </p:txBody>
      </p:sp>
      <p:sp>
        <p:nvSpPr>
          <p:cNvPr id="3" name="Content Placeholder 2"/>
          <p:cNvSpPr>
            <a:spLocks noGrp="1"/>
          </p:cNvSpPr>
          <p:nvPr>
            <p:ph idx="1"/>
          </p:nvPr>
        </p:nvSpPr>
        <p:spPr/>
        <p:txBody>
          <a:bodyPr/>
          <a:lstStyle/>
          <a:p>
            <a:r>
              <a:rPr lang="en-US" dirty="0" smtClean="0"/>
              <a:t>The unpleasant psychological experience of confronting negative stereotypes about one’s own race, ethnicity, gender, sexual orientation, or social status, that can impair intellectual functioning and interfere with test performance. </a:t>
            </a:r>
          </a:p>
          <a:p>
            <a:r>
              <a:rPr lang="en-US" dirty="0" smtClean="0"/>
              <a:t>Associated with multiple poor outcomes:</a:t>
            </a:r>
          </a:p>
          <a:p>
            <a:pPr lvl="1"/>
            <a:r>
              <a:rPr lang="en-US" dirty="0" smtClean="0"/>
              <a:t>Lower healthcare utilization</a:t>
            </a:r>
          </a:p>
          <a:p>
            <a:pPr lvl="1"/>
            <a:r>
              <a:rPr lang="en-US" dirty="0" smtClean="0"/>
              <a:t>Higher stress levels</a:t>
            </a:r>
          </a:p>
          <a:p>
            <a:pPr lvl="1"/>
            <a:r>
              <a:rPr lang="en-US" dirty="0" smtClean="0"/>
              <a:t>Lower performance on neuropsychological testing</a:t>
            </a:r>
          </a:p>
          <a:p>
            <a:pPr lvl="1"/>
            <a:r>
              <a:rPr lang="en-US" dirty="0" smtClean="0"/>
              <a:t>Higher blood pressure </a:t>
            </a:r>
            <a:endParaRPr lang="en-US" dirty="0"/>
          </a:p>
        </p:txBody>
      </p:sp>
      <p:sp>
        <p:nvSpPr>
          <p:cNvPr id="4" name="TextBox 3"/>
          <p:cNvSpPr txBox="1"/>
          <p:nvPr/>
        </p:nvSpPr>
        <p:spPr>
          <a:xfrm>
            <a:off x="838200" y="5897325"/>
            <a:ext cx="5187446" cy="738664"/>
          </a:xfrm>
          <a:prstGeom prst="rect">
            <a:avLst/>
          </a:prstGeom>
          <a:noFill/>
        </p:spPr>
        <p:txBody>
          <a:bodyPr wrap="none" rtlCol="0">
            <a:spAutoFit/>
          </a:bodyPr>
          <a:lstStyle/>
          <a:p>
            <a:r>
              <a:rPr lang="en-US" sz="1400" dirty="0" err="1"/>
              <a:t>Abdou</a:t>
            </a:r>
            <a:r>
              <a:rPr lang="en-US" sz="1400" dirty="0"/>
              <a:t> </a:t>
            </a:r>
            <a:r>
              <a:rPr lang="en-US" sz="1400" dirty="0" smtClean="0"/>
              <a:t>CM et al. </a:t>
            </a:r>
            <a:r>
              <a:rPr lang="en-US" sz="1400" i="1" dirty="0" smtClean="0"/>
              <a:t>Cult </a:t>
            </a:r>
            <a:r>
              <a:rPr lang="en-US" sz="1400" i="1" dirty="0"/>
              <a:t>Divers </a:t>
            </a:r>
            <a:r>
              <a:rPr lang="en-US" sz="1400" i="1" dirty="0" err="1"/>
              <a:t>Ethn</a:t>
            </a:r>
            <a:r>
              <a:rPr lang="en-US" sz="1400" i="1" dirty="0"/>
              <a:t> Minor Psychol</a:t>
            </a:r>
            <a:r>
              <a:rPr lang="en-US" sz="1400" dirty="0"/>
              <a:t>. 2014;20(3):316-323 </a:t>
            </a:r>
            <a:endParaRPr lang="en-US" sz="1400" dirty="0" smtClean="0"/>
          </a:p>
          <a:p>
            <a:r>
              <a:rPr lang="en-US" sz="1400" dirty="0"/>
              <a:t>Aronson </a:t>
            </a:r>
            <a:r>
              <a:rPr lang="en-US" sz="1400" dirty="0" smtClean="0"/>
              <a:t>J et al. </a:t>
            </a:r>
            <a:r>
              <a:rPr lang="en-US" sz="1400" i="1" dirty="0" smtClean="0"/>
              <a:t>Am </a:t>
            </a:r>
            <a:r>
              <a:rPr lang="en-US" sz="1400" i="1" dirty="0"/>
              <a:t>J Public Health</a:t>
            </a:r>
            <a:r>
              <a:rPr lang="en-US" sz="1400" dirty="0"/>
              <a:t>. 2013;103(1):50-56. </a:t>
            </a:r>
            <a:endParaRPr lang="en-US" sz="1400" dirty="0" smtClean="0"/>
          </a:p>
          <a:p>
            <a:r>
              <a:rPr lang="en-US" sz="1400" dirty="0" err="1" smtClean="0"/>
              <a:t>Blascovich</a:t>
            </a:r>
            <a:r>
              <a:rPr lang="en-US" sz="1400" dirty="0" smtClean="0"/>
              <a:t> J et al. </a:t>
            </a:r>
            <a:r>
              <a:rPr lang="en-US" sz="1400" i="1" dirty="0" err="1" smtClean="0"/>
              <a:t>Psychol</a:t>
            </a:r>
            <a:r>
              <a:rPr lang="en-US" sz="1400" i="1" dirty="0" smtClean="0"/>
              <a:t> </a:t>
            </a:r>
            <a:r>
              <a:rPr lang="en-US" sz="1400" i="1" dirty="0"/>
              <a:t>Sci</a:t>
            </a:r>
            <a:r>
              <a:rPr lang="en-US" sz="1400" dirty="0"/>
              <a:t>. 2001;12(3):225-229</a:t>
            </a:r>
          </a:p>
        </p:txBody>
      </p:sp>
      <p:sp>
        <p:nvSpPr>
          <p:cNvPr id="5" name="Slide Number Placeholder 4"/>
          <p:cNvSpPr>
            <a:spLocks noGrp="1"/>
          </p:cNvSpPr>
          <p:nvPr>
            <p:ph type="sldNum" sz="quarter" idx="12"/>
          </p:nvPr>
        </p:nvSpPr>
        <p:spPr/>
        <p:txBody>
          <a:bodyPr/>
          <a:lstStyle/>
          <a:p>
            <a:fld id="{20EA00DD-2016-46DD-BB7D-9AF787BF25E8}" type="slidenum">
              <a:rPr lang="en-US" smtClean="0"/>
              <a:t>43</a:t>
            </a:fld>
            <a:endParaRPr lang="en-US"/>
          </a:p>
        </p:txBody>
      </p:sp>
    </p:spTree>
    <p:extLst>
      <p:ext uri="{BB962C8B-B14F-4D97-AF65-F5344CB8AC3E}">
        <p14:creationId xmlns:p14="http://schemas.microsoft.com/office/powerpoint/2010/main" val="199866247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can we do?</a:t>
            </a:r>
            <a:endParaRPr lang="en-US" dirty="0"/>
          </a:p>
        </p:txBody>
      </p:sp>
      <p:sp>
        <p:nvSpPr>
          <p:cNvPr id="3" name="Content Placeholder 2"/>
          <p:cNvSpPr>
            <a:spLocks noGrp="1"/>
          </p:cNvSpPr>
          <p:nvPr>
            <p:ph idx="1"/>
          </p:nvPr>
        </p:nvSpPr>
        <p:spPr/>
        <p:txBody>
          <a:bodyPr/>
          <a:lstStyle/>
          <a:p>
            <a:r>
              <a:rPr lang="en-US" dirty="0" smtClean="0"/>
              <a:t>Advocate</a:t>
            </a:r>
          </a:p>
          <a:p>
            <a:r>
              <a:rPr lang="en-US" dirty="0" smtClean="0"/>
              <a:t>Build trust, empathy, and self-efficacy into your relationships with patients</a:t>
            </a:r>
          </a:p>
          <a:p>
            <a:r>
              <a:rPr lang="en-US" dirty="0" smtClean="0"/>
              <a:t>Learn, and teach others</a:t>
            </a:r>
          </a:p>
          <a:p>
            <a:r>
              <a:rPr lang="en-US" dirty="0" smtClean="0"/>
              <a:t>Mitigate unconscious bias</a:t>
            </a:r>
          </a:p>
          <a:p>
            <a:r>
              <a:rPr lang="en-US" dirty="0" smtClean="0"/>
              <a:t>Create non-threatening strategies to address bias when you recognize it in a clinical encounter</a:t>
            </a:r>
            <a:endParaRPr lang="en-US" dirty="0"/>
          </a:p>
        </p:txBody>
      </p:sp>
      <p:sp>
        <p:nvSpPr>
          <p:cNvPr id="4" name="Slide Number Placeholder 3"/>
          <p:cNvSpPr>
            <a:spLocks noGrp="1"/>
          </p:cNvSpPr>
          <p:nvPr>
            <p:ph type="sldNum" sz="quarter" idx="12"/>
          </p:nvPr>
        </p:nvSpPr>
        <p:spPr/>
        <p:txBody>
          <a:bodyPr/>
          <a:lstStyle/>
          <a:p>
            <a:fld id="{20EA00DD-2016-46DD-BB7D-9AF787BF25E8}" type="slidenum">
              <a:rPr lang="en-US" smtClean="0"/>
              <a:t>44</a:t>
            </a:fld>
            <a:endParaRPr lang="en-US"/>
          </a:p>
        </p:txBody>
      </p:sp>
    </p:spTree>
    <p:extLst>
      <p:ext uri="{BB962C8B-B14F-4D97-AF65-F5344CB8AC3E}">
        <p14:creationId xmlns:p14="http://schemas.microsoft.com/office/powerpoint/2010/main" val="187533410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2990" y="2113598"/>
            <a:ext cx="9772650" cy="4462760"/>
          </a:xfrm>
          <a:prstGeom prst="rect">
            <a:avLst/>
          </a:prstGeom>
          <a:noFill/>
        </p:spPr>
        <p:txBody>
          <a:bodyPr wrap="square" rtlCol="0">
            <a:spAutoFit/>
          </a:bodyPr>
          <a:lstStyle/>
          <a:p>
            <a:r>
              <a:rPr lang="en-US" sz="3200" b="1" dirty="0" smtClean="0">
                <a:solidFill>
                  <a:schemeClr val="accent2"/>
                </a:solidFill>
              </a:rPr>
              <a:t>#WhiteCoats4BlackLives </a:t>
            </a:r>
          </a:p>
          <a:p>
            <a:r>
              <a:rPr lang="en-US" sz="2800" b="1" dirty="0" smtClean="0">
                <a:solidFill>
                  <a:schemeClr val="accent2"/>
                </a:solidFill>
              </a:rPr>
              <a:t>Vision</a:t>
            </a:r>
            <a:r>
              <a:rPr lang="en-US" sz="2800" b="1" dirty="0"/>
              <a:t/>
            </a:r>
            <a:br>
              <a:rPr lang="en-US" sz="2800" b="1" dirty="0"/>
            </a:br>
            <a:r>
              <a:rPr lang="en-US" sz="2800" dirty="0"/>
              <a:t>To safeguard the lives and well-being of </a:t>
            </a:r>
            <a:r>
              <a:rPr lang="en-US" sz="2800" dirty="0" smtClean="0"/>
              <a:t>our </a:t>
            </a:r>
            <a:r>
              <a:rPr lang="en-US" sz="2800" dirty="0"/>
              <a:t>patients </a:t>
            </a:r>
            <a:r>
              <a:rPr lang="en-US" sz="2800" dirty="0" smtClean="0"/>
              <a:t>through </a:t>
            </a:r>
            <a:r>
              <a:rPr lang="en-US" sz="2800" dirty="0"/>
              <a:t>the elimination of </a:t>
            </a:r>
            <a:r>
              <a:rPr lang="en-US" sz="2800" dirty="0" smtClean="0"/>
              <a:t>racism.</a:t>
            </a:r>
          </a:p>
          <a:p>
            <a:endParaRPr lang="en-US" sz="2800" dirty="0"/>
          </a:p>
          <a:p>
            <a:r>
              <a:rPr lang="en-US" sz="2800" b="1" dirty="0">
                <a:solidFill>
                  <a:schemeClr val="accent2"/>
                </a:solidFill>
              </a:rPr>
              <a:t>Mission Statement</a:t>
            </a:r>
            <a:r>
              <a:rPr lang="en-US" sz="2800" dirty="0"/>
              <a:t/>
            </a:r>
            <a:br>
              <a:rPr lang="en-US" sz="2800" dirty="0"/>
            </a:br>
            <a:r>
              <a:rPr lang="en-US" sz="2800" dirty="0" smtClean="0"/>
              <a:t>To </a:t>
            </a:r>
            <a:r>
              <a:rPr lang="en-US" sz="2800" dirty="0"/>
              <a:t>eliminate racial bias in </a:t>
            </a:r>
            <a:r>
              <a:rPr lang="en-US" sz="2800" dirty="0" smtClean="0"/>
              <a:t>the </a:t>
            </a:r>
            <a:r>
              <a:rPr lang="en-US" sz="2800" dirty="0"/>
              <a:t>practice </a:t>
            </a:r>
            <a:r>
              <a:rPr lang="en-US" sz="2800" dirty="0" smtClean="0"/>
              <a:t>of medicine </a:t>
            </a:r>
            <a:r>
              <a:rPr lang="en-US" sz="2800" dirty="0"/>
              <a:t>and recognize </a:t>
            </a:r>
            <a:r>
              <a:rPr lang="en-US" sz="2800" dirty="0" smtClean="0"/>
              <a:t>racism </a:t>
            </a:r>
            <a:r>
              <a:rPr lang="en-US" sz="2800" dirty="0"/>
              <a:t>as a threat </a:t>
            </a:r>
            <a:r>
              <a:rPr lang="en-US" sz="2800" dirty="0" smtClean="0"/>
              <a:t>to </a:t>
            </a:r>
            <a:r>
              <a:rPr lang="en-US" sz="2800" dirty="0"/>
              <a:t>the health </a:t>
            </a:r>
            <a:r>
              <a:rPr lang="en-US" sz="2800" dirty="0" smtClean="0"/>
              <a:t>and well-being </a:t>
            </a:r>
            <a:r>
              <a:rPr lang="en-US" sz="2800" dirty="0"/>
              <a:t>of people </a:t>
            </a:r>
            <a:r>
              <a:rPr lang="en-US" sz="2800" dirty="0" smtClean="0"/>
              <a:t/>
            </a:r>
            <a:br>
              <a:rPr lang="en-US" sz="2800" dirty="0" smtClean="0"/>
            </a:br>
            <a:r>
              <a:rPr lang="en-US" sz="2800" dirty="0" smtClean="0"/>
              <a:t>of </a:t>
            </a:r>
            <a:r>
              <a:rPr lang="en-US" sz="2800" dirty="0"/>
              <a:t>color.</a:t>
            </a:r>
          </a:p>
          <a:p>
            <a:endParaRPr lang="en-US" sz="2800" dirty="0"/>
          </a:p>
        </p:txBody>
      </p:sp>
      <p:sp>
        <p:nvSpPr>
          <p:cNvPr id="3" name="Title 2"/>
          <p:cNvSpPr>
            <a:spLocks noGrp="1"/>
          </p:cNvSpPr>
          <p:nvPr>
            <p:ph type="title"/>
          </p:nvPr>
        </p:nvSpPr>
        <p:spPr/>
        <p:txBody>
          <a:bodyPr>
            <a:normAutofit/>
          </a:bodyPr>
          <a:lstStyle/>
          <a:p>
            <a:r>
              <a:rPr lang="en-US" sz="4000" dirty="0" smtClean="0"/>
              <a:t>Opening up the dialogue: Black lives matter and medicine</a:t>
            </a:r>
            <a:endParaRPr lang="en-US" sz="4000" dirty="0"/>
          </a:p>
        </p:txBody>
      </p:sp>
      <p:sp>
        <p:nvSpPr>
          <p:cNvPr id="4" name="Slide Number Placeholder 3"/>
          <p:cNvSpPr>
            <a:spLocks noGrp="1"/>
          </p:cNvSpPr>
          <p:nvPr>
            <p:ph type="sldNum" sz="quarter" idx="12"/>
          </p:nvPr>
        </p:nvSpPr>
        <p:spPr/>
        <p:txBody>
          <a:bodyPr/>
          <a:lstStyle/>
          <a:p>
            <a:fld id="{20EA00DD-2016-46DD-BB7D-9AF787BF25E8}" type="slidenum">
              <a:rPr lang="en-US" smtClean="0"/>
              <a:t>45</a:t>
            </a:fld>
            <a:endParaRPr lang="en-US"/>
          </a:p>
        </p:txBody>
      </p:sp>
      <p:sp>
        <p:nvSpPr>
          <p:cNvPr id="5" name="TextBox 4"/>
          <p:cNvSpPr txBox="1"/>
          <p:nvPr/>
        </p:nvSpPr>
        <p:spPr>
          <a:xfrm>
            <a:off x="1184366" y="6356350"/>
            <a:ext cx="4812984" cy="307777"/>
          </a:xfrm>
          <a:prstGeom prst="rect">
            <a:avLst/>
          </a:prstGeom>
          <a:noFill/>
        </p:spPr>
        <p:txBody>
          <a:bodyPr wrap="none" rtlCol="0">
            <a:spAutoFit/>
          </a:bodyPr>
          <a:lstStyle/>
          <a:p>
            <a:r>
              <a:rPr lang="en-US" sz="1400" dirty="0"/>
              <a:t>WhiteCoats4BlackLives. </a:t>
            </a:r>
            <a:r>
              <a:rPr lang="en-US" sz="1400" dirty="0">
                <a:hlinkClick r:id="rId3"/>
              </a:rPr>
              <a:t>http://www.whitecoats4blacklives.org</a:t>
            </a:r>
            <a:r>
              <a:rPr lang="en-US" sz="1400" dirty="0" smtClean="0">
                <a:hlinkClick r:id="rId3"/>
              </a:rPr>
              <a:t>/</a:t>
            </a:r>
            <a:r>
              <a:rPr lang="en-US" sz="1400" dirty="0" smtClean="0"/>
              <a:t> </a:t>
            </a:r>
            <a:endParaRPr lang="en-US" sz="1400" dirty="0"/>
          </a:p>
        </p:txBody>
      </p:sp>
    </p:spTree>
    <p:extLst>
      <p:ext uri="{BB962C8B-B14F-4D97-AF65-F5344CB8AC3E}">
        <p14:creationId xmlns:p14="http://schemas.microsoft.com/office/powerpoint/2010/main" val="216558891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patient’s perspective of illness</a:t>
            </a:r>
            <a:endParaRPr lang="en-US" dirty="0"/>
          </a:p>
        </p:txBody>
      </p:sp>
      <p:sp>
        <p:nvSpPr>
          <p:cNvPr id="3" name="Content Placeholder 2"/>
          <p:cNvSpPr>
            <a:spLocks noGrp="1"/>
          </p:cNvSpPr>
          <p:nvPr>
            <p:ph idx="1"/>
          </p:nvPr>
        </p:nvSpPr>
        <p:spPr/>
        <p:txBody>
          <a:bodyPr/>
          <a:lstStyle/>
          <a:p>
            <a:r>
              <a:rPr lang="en-US" dirty="0" smtClean="0"/>
              <a:t>With a backdrop of distrust, concerns about discrimination, and disempowerment, eliciting the patient’s perspective of illness can enhance:</a:t>
            </a:r>
          </a:p>
          <a:p>
            <a:pPr lvl="1"/>
            <a:r>
              <a:rPr lang="en-US" dirty="0" smtClean="0"/>
              <a:t>TRUST!</a:t>
            </a:r>
          </a:p>
          <a:p>
            <a:pPr lvl="1"/>
            <a:r>
              <a:rPr lang="en-US" dirty="0" smtClean="0"/>
              <a:t>Empathy and understanding</a:t>
            </a:r>
          </a:p>
          <a:p>
            <a:pPr lvl="1"/>
            <a:r>
              <a:rPr lang="en-US" dirty="0" smtClean="0"/>
              <a:t>Shared decision-making</a:t>
            </a:r>
          </a:p>
          <a:p>
            <a:pPr lvl="1"/>
            <a:r>
              <a:rPr lang="en-US" dirty="0" smtClean="0"/>
              <a:t>Patient engagement and autonomy</a:t>
            </a:r>
          </a:p>
          <a:p>
            <a:pPr lvl="1"/>
            <a:endParaRPr lang="en-US" dirty="0"/>
          </a:p>
        </p:txBody>
      </p:sp>
      <p:sp>
        <p:nvSpPr>
          <p:cNvPr id="5" name="TextBox 4"/>
          <p:cNvSpPr txBox="1"/>
          <p:nvPr/>
        </p:nvSpPr>
        <p:spPr>
          <a:xfrm>
            <a:off x="1395304" y="6048573"/>
            <a:ext cx="5878404" cy="307777"/>
          </a:xfrm>
          <a:prstGeom prst="rect">
            <a:avLst/>
          </a:prstGeom>
          <a:noFill/>
        </p:spPr>
        <p:txBody>
          <a:bodyPr wrap="none" rtlCol="0">
            <a:spAutoFit/>
          </a:bodyPr>
          <a:lstStyle/>
          <a:p>
            <a:r>
              <a:rPr lang="en-US" sz="1400" dirty="0"/>
              <a:t>Gottlieb </a:t>
            </a:r>
            <a:r>
              <a:rPr lang="en-US" sz="1400" dirty="0" smtClean="0"/>
              <a:t>J et al. (2003) </a:t>
            </a:r>
            <a:r>
              <a:rPr lang="en-US" sz="1400" dirty="0">
                <a:hlinkClick r:id="rId3"/>
              </a:rPr>
              <a:t>https://depts.washington.edu/ccph/pdf_files/Ch </a:t>
            </a:r>
            <a:r>
              <a:rPr lang="en-US" sz="1400" dirty="0" smtClean="0">
                <a:hlinkClick r:id="rId3"/>
              </a:rPr>
              <a:t>7.pdf</a:t>
            </a:r>
            <a:r>
              <a:rPr lang="en-US" sz="1400" dirty="0" smtClean="0"/>
              <a:t> </a:t>
            </a:r>
            <a:endParaRPr lang="en-US" sz="1400" dirty="0"/>
          </a:p>
        </p:txBody>
      </p:sp>
      <p:sp>
        <p:nvSpPr>
          <p:cNvPr id="6" name="Slide Number Placeholder 5"/>
          <p:cNvSpPr>
            <a:spLocks noGrp="1"/>
          </p:cNvSpPr>
          <p:nvPr>
            <p:ph type="sldNum" sz="quarter" idx="12"/>
          </p:nvPr>
        </p:nvSpPr>
        <p:spPr/>
        <p:txBody>
          <a:bodyPr/>
          <a:lstStyle/>
          <a:p>
            <a:fld id="{20EA00DD-2016-46DD-BB7D-9AF787BF25E8}" type="slidenum">
              <a:rPr lang="en-US" smtClean="0"/>
              <a:t>46</a:t>
            </a:fld>
            <a:endParaRPr lang="en-US" dirty="0"/>
          </a:p>
        </p:txBody>
      </p:sp>
    </p:spTree>
    <p:extLst>
      <p:ext uri="{BB962C8B-B14F-4D97-AF65-F5344CB8AC3E}">
        <p14:creationId xmlns:p14="http://schemas.microsoft.com/office/powerpoint/2010/main" val="199332887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a:t>
            </a:r>
            <a:r>
              <a:rPr lang="en-US" dirty="0" smtClean="0"/>
              <a:t>f you never join a protest or advocate for policy change</a:t>
            </a:r>
            <a:r>
              <a:rPr lang="mr-IN" dirty="0" smtClean="0"/>
              <a:t>…</a:t>
            </a:r>
            <a:endParaRPr lang="en-US" dirty="0"/>
          </a:p>
        </p:txBody>
      </p:sp>
      <p:sp>
        <p:nvSpPr>
          <p:cNvPr id="3" name="Content Placeholder 2"/>
          <p:cNvSpPr>
            <a:spLocks noGrp="1"/>
          </p:cNvSpPr>
          <p:nvPr>
            <p:ph idx="1"/>
          </p:nvPr>
        </p:nvSpPr>
        <p:spPr/>
        <p:txBody>
          <a:bodyPr/>
          <a:lstStyle/>
          <a:p>
            <a:r>
              <a:rPr lang="en-US" dirty="0" smtClean="0"/>
              <a:t>Studying and acknowledging issues of race and racism can </a:t>
            </a:r>
            <a:r>
              <a:rPr lang="en-US" dirty="0"/>
              <a:t>make a difference in your day-to-day care of </a:t>
            </a:r>
            <a:r>
              <a:rPr lang="en-US" dirty="0" smtClean="0"/>
              <a:t>patients by:</a:t>
            </a:r>
          </a:p>
          <a:p>
            <a:pPr lvl="1"/>
            <a:r>
              <a:rPr lang="en-US" dirty="0" smtClean="0"/>
              <a:t>Increasing how much you value health equity </a:t>
            </a:r>
          </a:p>
          <a:p>
            <a:pPr lvl="1"/>
            <a:r>
              <a:rPr lang="en-US" dirty="0" smtClean="0"/>
              <a:t>Reducing unconscious bias by getting to know patients on an individual level</a:t>
            </a:r>
          </a:p>
          <a:p>
            <a:pPr lvl="1"/>
            <a:r>
              <a:rPr lang="en-US" dirty="0" smtClean="0"/>
              <a:t>Reducing patient blame by recognizing the larger competing priorities and discriminations in their lives and life histories</a:t>
            </a:r>
          </a:p>
          <a:p>
            <a:pPr lvl="1"/>
            <a:r>
              <a:rPr lang="en-US" dirty="0" smtClean="0"/>
              <a:t>Mobilizing diverse teams and maximizing teamwork </a:t>
            </a:r>
          </a:p>
          <a:p>
            <a:pPr lvl="1"/>
            <a:r>
              <a:rPr lang="en-US" dirty="0" smtClean="0"/>
              <a:t>Supporting and empowering yourselves and your colleagues </a:t>
            </a:r>
          </a:p>
          <a:p>
            <a:pPr lvl="1"/>
            <a:endParaRPr lang="en-US" dirty="0" smtClean="0"/>
          </a:p>
          <a:p>
            <a:endParaRPr lang="en-US" dirty="0"/>
          </a:p>
        </p:txBody>
      </p:sp>
      <p:sp>
        <p:nvSpPr>
          <p:cNvPr id="4" name="TextBox 3"/>
          <p:cNvSpPr txBox="1"/>
          <p:nvPr/>
        </p:nvSpPr>
        <p:spPr>
          <a:xfrm>
            <a:off x="977537" y="5800248"/>
            <a:ext cx="3887154" cy="738664"/>
          </a:xfrm>
          <a:prstGeom prst="rect">
            <a:avLst/>
          </a:prstGeom>
          <a:noFill/>
        </p:spPr>
        <p:txBody>
          <a:bodyPr wrap="none" rtlCol="0">
            <a:spAutoFit/>
          </a:bodyPr>
          <a:lstStyle/>
          <a:p>
            <a:r>
              <a:rPr lang="en-US" sz="1400" dirty="0"/>
              <a:t>Nelson </a:t>
            </a:r>
            <a:r>
              <a:rPr lang="en-US" sz="1400" dirty="0" smtClean="0"/>
              <a:t>SC et al. </a:t>
            </a:r>
            <a:r>
              <a:rPr lang="en-US" sz="1400" i="1" dirty="0"/>
              <a:t>J </a:t>
            </a:r>
            <a:r>
              <a:rPr lang="en-US" sz="1400" i="1" dirty="0" err="1"/>
              <a:t>Clin</a:t>
            </a:r>
            <a:r>
              <a:rPr lang="en-US" sz="1400" i="1" dirty="0"/>
              <a:t> </a:t>
            </a:r>
            <a:r>
              <a:rPr lang="en-US" sz="1400" i="1" dirty="0" err="1"/>
              <a:t>Oncol</a:t>
            </a:r>
            <a:r>
              <a:rPr lang="en-US" sz="1400" dirty="0"/>
              <a:t>. 2015;62:915-917. </a:t>
            </a:r>
            <a:endParaRPr lang="en-US" sz="1400" dirty="0" smtClean="0"/>
          </a:p>
          <a:p>
            <a:r>
              <a:rPr lang="en-US" sz="1400" dirty="0" err="1" smtClean="0"/>
              <a:t>Hoever</a:t>
            </a:r>
            <a:r>
              <a:rPr lang="en-US" sz="1400" dirty="0" smtClean="0"/>
              <a:t> IJ et al. </a:t>
            </a:r>
            <a:r>
              <a:rPr lang="en-US" sz="1400" i="1" dirty="0" smtClean="0"/>
              <a:t>J </a:t>
            </a:r>
            <a:r>
              <a:rPr lang="en-US" sz="1400" i="1" dirty="0" err="1" smtClean="0"/>
              <a:t>Appl</a:t>
            </a:r>
            <a:r>
              <a:rPr lang="en-US" sz="1400" i="1" dirty="0" smtClean="0"/>
              <a:t> Psychol. </a:t>
            </a:r>
            <a:r>
              <a:rPr lang="en-US" sz="1400" dirty="0" smtClean="0"/>
              <a:t>2012;97(5):982-996.</a:t>
            </a:r>
          </a:p>
          <a:p>
            <a:r>
              <a:rPr lang="en-US" sz="1400" dirty="0" err="1" smtClean="0"/>
              <a:t>Guiton</a:t>
            </a:r>
            <a:r>
              <a:rPr lang="en-US" sz="1400" dirty="0" smtClean="0"/>
              <a:t> G et al. </a:t>
            </a:r>
            <a:r>
              <a:rPr lang="en-US" sz="1400" i="1" dirty="0" err="1" smtClean="0"/>
              <a:t>Acad</a:t>
            </a:r>
            <a:r>
              <a:rPr lang="en-US" sz="1400" i="1" dirty="0" smtClean="0"/>
              <a:t> Med. </a:t>
            </a:r>
            <a:r>
              <a:rPr lang="en-US" sz="1400" dirty="0" smtClean="0"/>
              <a:t>2007;82:S85-88.</a:t>
            </a:r>
            <a:endParaRPr lang="en-US" sz="1400" dirty="0"/>
          </a:p>
        </p:txBody>
      </p:sp>
      <p:sp>
        <p:nvSpPr>
          <p:cNvPr id="5" name="Slide Number Placeholder 4"/>
          <p:cNvSpPr>
            <a:spLocks noGrp="1"/>
          </p:cNvSpPr>
          <p:nvPr>
            <p:ph type="sldNum" sz="quarter" idx="12"/>
          </p:nvPr>
        </p:nvSpPr>
        <p:spPr/>
        <p:txBody>
          <a:bodyPr/>
          <a:lstStyle/>
          <a:p>
            <a:fld id="{20EA00DD-2016-46DD-BB7D-9AF787BF25E8}" type="slidenum">
              <a:rPr lang="en-US" smtClean="0"/>
              <a:t>47</a:t>
            </a:fld>
            <a:endParaRPr lang="en-US" dirty="0"/>
          </a:p>
        </p:txBody>
      </p:sp>
    </p:spTree>
    <p:extLst>
      <p:ext uri="{BB962C8B-B14F-4D97-AF65-F5344CB8AC3E}">
        <p14:creationId xmlns:p14="http://schemas.microsoft.com/office/powerpoint/2010/main" val="120366714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Taking </a:t>
            </a:r>
            <a:r>
              <a:rPr lang="en-US" b="1" dirty="0" smtClean="0">
                <a:solidFill>
                  <a:schemeClr val="accent5"/>
                </a:solidFill>
              </a:rPr>
              <a:t>CHARGE</a:t>
            </a:r>
            <a:r>
              <a:rPr lang="en-US" b="1" baseline="30000" dirty="0" smtClean="0">
                <a:solidFill>
                  <a:schemeClr val="accent5"/>
                </a:solidFill>
              </a:rPr>
              <a:t>2</a:t>
            </a:r>
            <a:r>
              <a:rPr lang="en-US" dirty="0" smtClean="0"/>
              <a:t> to mitigate your own bias </a:t>
            </a:r>
            <a:endParaRPr lang="en-US" dirty="0"/>
          </a:p>
        </p:txBody>
      </p:sp>
      <p:sp>
        <p:nvSpPr>
          <p:cNvPr id="3" name="Content Placeholder 2"/>
          <p:cNvSpPr>
            <a:spLocks noGrp="1"/>
          </p:cNvSpPr>
          <p:nvPr>
            <p:ph idx="1"/>
          </p:nvPr>
        </p:nvSpPr>
        <p:spPr/>
        <p:txBody>
          <a:bodyPr>
            <a:normAutofit fontScale="92500" lnSpcReduction="20000"/>
          </a:bodyPr>
          <a:lstStyle/>
          <a:p>
            <a:r>
              <a:rPr lang="en-US" sz="3600" b="1" dirty="0">
                <a:solidFill>
                  <a:schemeClr val="accent1"/>
                </a:solidFill>
              </a:rPr>
              <a:t>C-</a:t>
            </a:r>
            <a:r>
              <a:rPr lang="en-US" sz="3600" dirty="0"/>
              <a:t> Change your context: is there another perspective that is possible?</a:t>
            </a:r>
          </a:p>
          <a:p>
            <a:r>
              <a:rPr lang="en-US" sz="3600" b="1" dirty="0">
                <a:solidFill>
                  <a:schemeClr val="accent2"/>
                </a:solidFill>
              </a:rPr>
              <a:t>H-</a:t>
            </a:r>
            <a:r>
              <a:rPr lang="en-US" sz="3600" dirty="0"/>
              <a:t> </a:t>
            </a:r>
            <a:r>
              <a:rPr lang="en-US" sz="3600" dirty="0" smtClean="0"/>
              <a:t>Be Honest: with </a:t>
            </a:r>
            <a:r>
              <a:rPr lang="en-US" sz="3600" dirty="0"/>
              <a:t>yourself, acknowledge and be aware</a:t>
            </a:r>
          </a:p>
          <a:p>
            <a:r>
              <a:rPr lang="en-US" sz="3600" b="1" dirty="0">
                <a:solidFill>
                  <a:schemeClr val="accent4"/>
                </a:solidFill>
              </a:rPr>
              <a:t>A-</a:t>
            </a:r>
            <a:r>
              <a:rPr lang="en-US" sz="3600" dirty="0"/>
              <a:t> Avoid blaming </a:t>
            </a:r>
            <a:r>
              <a:rPr lang="en-US" sz="3600" dirty="0" smtClean="0"/>
              <a:t>yourself: </a:t>
            </a:r>
            <a:r>
              <a:rPr lang="en-US" sz="3600" dirty="0"/>
              <a:t>know that you can do something about it</a:t>
            </a:r>
          </a:p>
          <a:p>
            <a:r>
              <a:rPr lang="en-US" sz="3600" b="1" dirty="0">
                <a:solidFill>
                  <a:schemeClr val="accent5"/>
                </a:solidFill>
              </a:rPr>
              <a:t>R-</a:t>
            </a:r>
            <a:r>
              <a:rPr lang="en-US" sz="3600" dirty="0"/>
              <a:t> Realize when you need to slow down</a:t>
            </a:r>
          </a:p>
          <a:p>
            <a:r>
              <a:rPr lang="en-US" sz="3600" b="1" dirty="0">
                <a:solidFill>
                  <a:schemeClr val="accent6"/>
                </a:solidFill>
              </a:rPr>
              <a:t>G-</a:t>
            </a:r>
            <a:r>
              <a:rPr lang="en-US" sz="3600" dirty="0"/>
              <a:t> Get to know people you perceive as different than you </a:t>
            </a:r>
          </a:p>
          <a:p>
            <a:r>
              <a:rPr lang="en-US" sz="3600" b="1" dirty="0">
                <a:solidFill>
                  <a:schemeClr val="tx2"/>
                </a:solidFill>
              </a:rPr>
              <a:t>E-</a:t>
            </a:r>
            <a:r>
              <a:rPr lang="en-US" sz="3600" dirty="0"/>
              <a:t> Engage: </a:t>
            </a:r>
            <a:r>
              <a:rPr lang="en-US" sz="3600" dirty="0" smtClean="0"/>
              <a:t>remember </a:t>
            </a:r>
            <a:r>
              <a:rPr lang="en-US" sz="3600" dirty="0"/>
              <a:t>why you are doing </a:t>
            </a:r>
            <a:r>
              <a:rPr lang="en-US" sz="3600" dirty="0" smtClean="0"/>
              <a:t>this</a:t>
            </a:r>
            <a:endParaRPr lang="en-US" sz="3600" dirty="0"/>
          </a:p>
          <a:p>
            <a:r>
              <a:rPr lang="en-US" sz="3600" b="1" dirty="0" smtClean="0">
                <a:solidFill>
                  <a:schemeClr val="accent1"/>
                </a:solidFill>
              </a:rPr>
              <a:t>E-</a:t>
            </a:r>
            <a:r>
              <a:rPr lang="en-US" sz="3600" dirty="0" smtClean="0"/>
              <a:t> Empower</a:t>
            </a:r>
            <a:r>
              <a:rPr lang="en-US" sz="3600" dirty="0"/>
              <a:t>: y</a:t>
            </a:r>
            <a:r>
              <a:rPr lang="en-US" sz="3600" dirty="0" smtClean="0"/>
              <a:t>our </a:t>
            </a:r>
            <a:r>
              <a:rPr lang="en-US" sz="3600" dirty="0"/>
              <a:t>patients and </a:t>
            </a:r>
            <a:r>
              <a:rPr lang="en-US" sz="3600" dirty="0" smtClean="0"/>
              <a:t>peers</a:t>
            </a:r>
            <a:endParaRPr lang="en-US" sz="3600" dirty="0"/>
          </a:p>
        </p:txBody>
      </p:sp>
      <p:sp>
        <p:nvSpPr>
          <p:cNvPr id="4" name="Slide Number Placeholder 3"/>
          <p:cNvSpPr>
            <a:spLocks noGrp="1"/>
          </p:cNvSpPr>
          <p:nvPr>
            <p:ph type="sldNum" sz="quarter" idx="12"/>
          </p:nvPr>
        </p:nvSpPr>
        <p:spPr/>
        <p:txBody>
          <a:bodyPr/>
          <a:lstStyle/>
          <a:p>
            <a:fld id="{20EA00DD-2016-46DD-BB7D-9AF787BF25E8}" type="slidenum">
              <a:rPr lang="en-US" smtClean="0"/>
              <a:t>48</a:t>
            </a:fld>
            <a:endParaRPr lang="en-US"/>
          </a:p>
        </p:txBody>
      </p:sp>
    </p:spTree>
    <p:extLst>
      <p:ext uri="{BB962C8B-B14F-4D97-AF65-F5344CB8AC3E}">
        <p14:creationId xmlns:p14="http://schemas.microsoft.com/office/powerpoint/2010/main" val="41800690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solidFill>
              </a:rPr>
              <a:t>INTERRUPT</a:t>
            </a:r>
            <a:r>
              <a:rPr lang="en-US" dirty="0" smtClean="0"/>
              <a:t> Toolkit</a:t>
            </a:r>
            <a:endParaRPr lang="en-US" dirty="0"/>
          </a:p>
        </p:txBody>
      </p:sp>
      <p:sp>
        <p:nvSpPr>
          <p:cNvPr id="3" name="Content Placeholder 2"/>
          <p:cNvSpPr>
            <a:spLocks noGrp="1"/>
          </p:cNvSpPr>
          <p:nvPr>
            <p:ph idx="1"/>
          </p:nvPr>
        </p:nvSpPr>
        <p:spPr/>
        <p:txBody>
          <a:bodyPr>
            <a:normAutofit lnSpcReduction="10000"/>
          </a:bodyPr>
          <a:lstStyle/>
          <a:p>
            <a:r>
              <a:rPr lang="en-US" b="1" dirty="0" smtClean="0">
                <a:solidFill>
                  <a:schemeClr val="accent1"/>
                </a:solidFill>
              </a:rPr>
              <a:t>I-</a:t>
            </a:r>
            <a:r>
              <a:rPr lang="en-US" dirty="0" smtClean="0"/>
              <a:t> </a:t>
            </a:r>
            <a:r>
              <a:rPr lang="en-US" dirty="0"/>
              <a:t>Inquire</a:t>
            </a:r>
          </a:p>
          <a:p>
            <a:r>
              <a:rPr lang="en-US" b="1" dirty="0" smtClean="0">
                <a:solidFill>
                  <a:schemeClr val="accent2"/>
                </a:solidFill>
              </a:rPr>
              <a:t>N-</a:t>
            </a:r>
            <a:r>
              <a:rPr lang="en-US" dirty="0" smtClean="0"/>
              <a:t> </a:t>
            </a:r>
            <a:r>
              <a:rPr lang="en-US" dirty="0"/>
              <a:t>Non-threatening</a:t>
            </a:r>
          </a:p>
          <a:p>
            <a:r>
              <a:rPr lang="en-US" b="1" dirty="0" smtClean="0">
                <a:solidFill>
                  <a:schemeClr val="accent4"/>
                </a:solidFill>
              </a:rPr>
              <a:t>T-</a:t>
            </a:r>
            <a:r>
              <a:rPr lang="en-US" dirty="0" smtClean="0"/>
              <a:t> </a:t>
            </a:r>
            <a:r>
              <a:rPr lang="en-US" dirty="0"/>
              <a:t>Take responsibility</a:t>
            </a:r>
          </a:p>
          <a:p>
            <a:r>
              <a:rPr lang="en-US" b="1" dirty="0" smtClean="0">
                <a:solidFill>
                  <a:schemeClr val="accent5"/>
                </a:solidFill>
              </a:rPr>
              <a:t>E-</a:t>
            </a:r>
            <a:r>
              <a:rPr lang="en-US" dirty="0" smtClean="0"/>
              <a:t> </a:t>
            </a:r>
            <a:r>
              <a:rPr lang="en-US" dirty="0"/>
              <a:t>Empower</a:t>
            </a:r>
          </a:p>
          <a:p>
            <a:r>
              <a:rPr lang="en-US" b="1" dirty="0" smtClean="0">
                <a:solidFill>
                  <a:schemeClr val="accent6"/>
                </a:solidFill>
              </a:rPr>
              <a:t>R-</a:t>
            </a:r>
            <a:r>
              <a:rPr lang="en-US" dirty="0" smtClean="0"/>
              <a:t> </a:t>
            </a:r>
            <a:r>
              <a:rPr lang="en-US" dirty="0"/>
              <a:t>Reframe</a:t>
            </a:r>
          </a:p>
          <a:p>
            <a:r>
              <a:rPr lang="en-US" b="1" dirty="0" smtClean="0">
                <a:solidFill>
                  <a:schemeClr val="accent1"/>
                </a:solidFill>
              </a:rPr>
              <a:t>R-</a:t>
            </a:r>
            <a:r>
              <a:rPr lang="en-US" dirty="0" smtClean="0"/>
              <a:t> </a:t>
            </a:r>
            <a:r>
              <a:rPr lang="en-US" dirty="0"/>
              <a:t>Redirect</a:t>
            </a:r>
          </a:p>
          <a:p>
            <a:r>
              <a:rPr lang="en-US" b="1" dirty="0" smtClean="0">
                <a:solidFill>
                  <a:schemeClr val="accent2"/>
                </a:solidFill>
              </a:rPr>
              <a:t>U-</a:t>
            </a:r>
            <a:r>
              <a:rPr lang="en-US" dirty="0" smtClean="0"/>
              <a:t> </a:t>
            </a:r>
            <a:r>
              <a:rPr lang="en-US" dirty="0"/>
              <a:t>Use impact questions</a:t>
            </a:r>
          </a:p>
          <a:p>
            <a:r>
              <a:rPr lang="en-US" b="1" dirty="0" smtClean="0">
                <a:solidFill>
                  <a:schemeClr val="accent4"/>
                </a:solidFill>
              </a:rPr>
              <a:t>P-</a:t>
            </a:r>
            <a:r>
              <a:rPr lang="en-US" dirty="0" smtClean="0"/>
              <a:t> </a:t>
            </a:r>
            <a:r>
              <a:rPr lang="en-US" dirty="0"/>
              <a:t>Paraphrase</a:t>
            </a:r>
          </a:p>
          <a:p>
            <a:r>
              <a:rPr lang="en-US" b="1" dirty="0" smtClean="0">
                <a:solidFill>
                  <a:schemeClr val="accent5"/>
                </a:solidFill>
              </a:rPr>
              <a:t>T-</a:t>
            </a:r>
            <a:r>
              <a:rPr lang="en-US" dirty="0" smtClean="0"/>
              <a:t> </a:t>
            </a:r>
            <a:r>
              <a:rPr lang="en-US" dirty="0"/>
              <a:t>Teach by using “I” phrases</a:t>
            </a:r>
          </a:p>
          <a:p>
            <a:endParaRPr lang="en-US" dirty="0"/>
          </a:p>
        </p:txBody>
      </p:sp>
      <p:sp>
        <p:nvSpPr>
          <p:cNvPr id="4" name="Slide Number Placeholder 3"/>
          <p:cNvSpPr>
            <a:spLocks noGrp="1"/>
          </p:cNvSpPr>
          <p:nvPr>
            <p:ph type="sldNum" sz="quarter" idx="12"/>
          </p:nvPr>
        </p:nvSpPr>
        <p:spPr/>
        <p:txBody>
          <a:bodyPr/>
          <a:lstStyle/>
          <a:p>
            <a:fld id="{20EA00DD-2016-46DD-BB7D-9AF787BF25E8}" type="slidenum">
              <a:rPr lang="en-US" smtClean="0"/>
              <a:t>49</a:t>
            </a:fld>
            <a:endParaRPr lang="en-US"/>
          </a:p>
        </p:txBody>
      </p:sp>
      <p:sp>
        <p:nvSpPr>
          <p:cNvPr id="5" name="TextBox 4"/>
          <p:cNvSpPr txBox="1"/>
          <p:nvPr/>
        </p:nvSpPr>
        <p:spPr>
          <a:xfrm>
            <a:off x="664036" y="6198255"/>
            <a:ext cx="8893910" cy="523220"/>
          </a:xfrm>
          <a:prstGeom prst="rect">
            <a:avLst/>
          </a:prstGeom>
          <a:noFill/>
        </p:spPr>
        <p:txBody>
          <a:bodyPr wrap="none" rtlCol="0">
            <a:spAutoFit/>
          </a:bodyPr>
          <a:lstStyle/>
          <a:p>
            <a:r>
              <a:rPr lang="en-US" sz="1400" dirty="0"/>
              <a:t>Adapted from: Kenney G (2014). College of the Holy Cross. Diversity, Leadership &amp; Education</a:t>
            </a:r>
            <a:r>
              <a:rPr lang="en-US" sz="1400" dirty="0" smtClean="0"/>
              <a:t>. </a:t>
            </a:r>
          </a:p>
          <a:p>
            <a:r>
              <a:rPr lang="en-US" sz="1400" dirty="0" smtClean="0">
                <a:hlinkClick r:id="rId3"/>
              </a:rPr>
              <a:t>https</a:t>
            </a:r>
            <a:r>
              <a:rPr lang="en-US" sz="1400" dirty="0">
                <a:hlinkClick r:id="rId3"/>
              </a:rPr>
              <a:t>://</a:t>
            </a:r>
            <a:r>
              <a:rPr lang="en-US" sz="1400" dirty="0" smtClean="0">
                <a:hlinkClick r:id="rId3"/>
              </a:rPr>
              <a:t>www.holycross.edu/sites/default/files/files/centerforteaching/interrupting_microaggressions_january2014.pdf</a:t>
            </a:r>
            <a:r>
              <a:rPr lang="en-US" sz="1400" dirty="0" smtClean="0"/>
              <a:t>. </a:t>
            </a:r>
            <a:endParaRPr lang="en-US" sz="1400" dirty="0"/>
          </a:p>
        </p:txBody>
      </p:sp>
    </p:spTree>
    <p:extLst>
      <p:ext uri="{BB962C8B-B14F-4D97-AF65-F5344CB8AC3E}">
        <p14:creationId xmlns:p14="http://schemas.microsoft.com/office/powerpoint/2010/main" val="7486030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98954" y="1675018"/>
            <a:ext cx="7545593" cy="4351338"/>
          </a:xfrm>
        </p:spPr>
        <p:txBody>
          <a:bodyPr/>
          <a:lstStyle/>
          <a:p>
            <a:pPr marL="0" indent="0">
              <a:buNone/>
            </a:pPr>
            <a:r>
              <a:rPr lang="en-US" dirty="0" smtClean="0"/>
              <a:t>“Race is not a biological category that naturally produces these health disparities because of genetic difference. Race is a social category that has staggering biological consequences but because of the impact of </a:t>
            </a:r>
            <a:r>
              <a:rPr lang="en-US" i="1" dirty="0" smtClean="0"/>
              <a:t>social</a:t>
            </a:r>
            <a:r>
              <a:rPr lang="en-US" dirty="0" smtClean="0"/>
              <a:t> inequality on people’s health.”</a:t>
            </a:r>
          </a:p>
          <a:p>
            <a:pPr marL="0" indent="0">
              <a:buNone/>
            </a:pPr>
            <a:r>
              <a:rPr lang="en-US" dirty="0" smtClean="0"/>
              <a:t>--Dorothy Roberts </a:t>
            </a:r>
          </a:p>
        </p:txBody>
      </p:sp>
      <p:sp>
        <p:nvSpPr>
          <p:cNvPr id="2" name="TextBox 1"/>
          <p:cNvSpPr txBox="1"/>
          <p:nvPr/>
        </p:nvSpPr>
        <p:spPr>
          <a:xfrm>
            <a:off x="613818" y="6094740"/>
            <a:ext cx="11115864" cy="523220"/>
          </a:xfrm>
          <a:prstGeom prst="rect">
            <a:avLst/>
          </a:prstGeom>
          <a:noFill/>
        </p:spPr>
        <p:txBody>
          <a:bodyPr wrap="none" rtlCol="0">
            <a:spAutoFit/>
          </a:bodyPr>
          <a:lstStyle/>
          <a:p>
            <a:r>
              <a:rPr lang="en-US" sz="1400" dirty="0"/>
              <a:t>Roberts D. The problem with race-based medicine. TEDMED. </a:t>
            </a:r>
            <a:r>
              <a:rPr lang="en-US" sz="1400" dirty="0">
                <a:hlinkClick r:id="rId3"/>
              </a:rPr>
              <a:t>https://www.ted.com/talks/dorothy_roberts_the_problem_with_race_based_medicine</a:t>
            </a:r>
            <a:r>
              <a:rPr lang="en-US" sz="1400" dirty="0" smtClean="0"/>
              <a:t>.  </a:t>
            </a:r>
          </a:p>
          <a:p>
            <a:r>
              <a:rPr lang="en-US" sz="1400" dirty="0" smtClean="0"/>
              <a:t>Published </a:t>
            </a:r>
            <a:r>
              <a:rPr lang="en-US" sz="1400" dirty="0"/>
              <a:t>2015. Accessed March 23, 2018.</a:t>
            </a:r>
          </a:p>
        </p:txBody>
      </p:sp>
      <p:sp>
        <p:nvSpPr>
          <p:cNvPr id="4" name="Slide Number Placeholder 3"/>
          <p:cNvSpPr>
            <a:spLocks noGrp="1"/>
          </p:cNvSpPr>
          <p:nvPr>
            <p:ph type="sldNum" sz="quarter" idx="12"/>
          </p:nvPr>
        </p:nvSpPr>
        <p:spPr/>
        <p:txBody>
          <a:bodyPr/>
          <a:lstStyle/>
          <a:p>
            <a:fld id="{20EA00DD-2016-46DD-BB7D-9AF787BF25E8}" type="slidenum">
              <a:rPr lang="en-US" smtClean="0"/>
              <a:t>5</a:t>
            </a:fld>
            <a:endParaRPr lang="en-US" dirty="0"/>
          </a:p>
        </p:txBody>
      </p:sp>
    </p:spTree>
    <p:extLst>
      <p:ext uri="{BB962C8B-B14F-4D97-AF65-F5344CB8AC3E}">
        <p14:creationId xmlns:p14="http://schemas.microsoft.com/office/powerpoint/2010/main" val="4762185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solidFill>
              </a:rPr>
              <a:t>INTERRUPT</a:t>
            </a:r>
            <a:endParaRPr lang="en-US" b="1" dirty="0">
              <a:solidFill>
                <a:schemeClr val="accent1"/>
              </a:solidFill>
            </a:endParaRPr>
          </a:p>
        </p:txBody>
      </p:sp>
      <p:sp>
        <p:nvSpPr>
          <p:cNvPr id="3" name="Content Placeholder 2"/>
          <p:cNvSpPr>
            <a:spLocks noGrp="1"/>
          </p:cNvSpPr>
          <p:nvPr>
            <p:ph idx="1"/>
          </p:nvPr>
        </p:nvSpPr>
        <p:spPr/>
        <p:txBody>
          <a:bodyPr>
            <a:normAutofit fontScale="92500" lnSpcReduction="10000"/>
          </a:bodyPr>
          <a:lstStyle/>
          <a:p>
            <a:r>
              <a:rPr lang="en-US" dirty="0">
                <a:solidFill>
                  <a:schemeClr val="accent1"/>
                </a:solidFill>
              </a:rPr>
              <a:t>I</a:t>
            </a:r>
            <a:r>
              <a:rPr lang="en-US" dirty="0"/>
              <a:t>- Inquire: Encourage elaboration, leverage curiosity. “I’m curious, what makes you think that?”</a:t>
            </a:r>
          </a:p>
          <a:p>
            <a:r>
              <a:rPr lang="en-US" dirty="0">
                <a:solidFill>
                  <a:schemeClr val="accent2"/>
                </a:solidFill>
              </a:rPr>
              <a:t>N</a:t>
            </a:r>
            <a:r>
              <a:rPr lang="en-US" dirty="0"/>
              <a:t>- Non-threatening: Convey the message with respect. Separate the person from the action or behavior. “Some may consider that statement to be offensive.” Communicate preferences rather than demands. “It would be helpful to me if…”</a:t>
            </a:r>
          </a:p>
          <a:p>
            <a:r>
              <a:rPr lang="en-US" dirty="0">
                <a:solidFill>
                  <a:schemeClr val="accent4"/>
                </a:solidFill>
              </a:rPr>
              <a:t>T</a:t>
            </a:r>
            <a:r>
              <a:rPr lang="en-US" dirty="0"/>
              <a:t>- Take responsibility: If you need to reconsider a statement/action, acknowledge and apologize, if necessary. Address micro-aggressions and revisit them if they were initially unaddressed. “Let’s go back…”</a:t>
            </a:r>
          </a:p>
          <a:p>
            <a:r>
              <a:rPr lang="en-US" dirty="0">
                <a:solidFill>
                  <a:schemeClr val="accent5"/>
                </a:solidFill>
              </a:rPr>
              <a:t>E</a:t>
            </a:r>
            <a:r>
              <a:rPr lang="en-US" dirty="0"/>
              <a:t>- Empower: Ask questions that will make a difference. “What could you do differently?”</a:t>
            </a:r>
          </a:p>
          <a:p>
            <a:endParaRPr lang="en-US" dirty="0"/>
          </a:p>
        </p:txBody>
      </p:sp>
      <p:sp>
        <p:nvSpPr>
          <p:cNvPr id="4" name="Slide Number Placeholder 3"/>
          <p:cNvSpPr>
            <a:spLocks noGrp="1"/>
          </p:cNvSpPr>
          <p:nvPr>
            <p:ph type="sldNum" sz="quarter" idx="12"/>
          </p:nvPr>
        </p:nvSpPr>
        <p:spPr/>
        <p:txBody>
          <a:bodyPr/>
          <a:lstStyle/>
          <a:p>
            <a:fld id="{20EA00DD-2016-46DD-BB7D-9AF787BF25E8}" type="slidenum">
              <a:rPr lang="en-US" smtClean="0"/>
              <a:t>50</a:t>
            </a:fld>
            <a:endParaRPr lang="en-US"/>
          </a:p>
        </p:txBody>
      </p:sp>
      <p:sp>
        <p:nvSpPr>
          <p:cNvPr id="6" name="TextBox 5"/>
          <p:cNvSpPr txBox="1"/>
          <p:nvPr/>
        </p:nvSpPr>
        <p:spPr>
          <a:xfrm>
            <a:off x="664036" y="6198255"/>
            <a:ext cx="8893910" cy="523220"/>
          </a:xfrm>
          <a:prstGeom prst="rect">
            <a:avLst/>
          </a:prstGeom>
          <a:noFill/>
        </p:spPr>
        <p:txBody>
          <a:bodyPr wrap="none" rtlCol="0">
            <a:spAutoFit/>
          </a:bodyPr>
          <a:lstStyle/>
          <a:p>
            <a:r>
              <a:rPr lang="en-US" sz="1400" dirty="0"/>
              <a:t>Adapted from: Kenney G (2014). College of the Holy Cross. Diversity, Leadership &amp; Education</a:t>
            </a:r>
            <a:r>
              <a:rPr lang="en-US" sz="1400" dirty="0" smtClean="0"/>
              <a:t>. </a:t>
            </a:r>
          </a:p>
          <a:p>
            <a:r>
              <a:rPr lang="en-US" sz="1400" dirty="0" smtClean="0">
                <a:hlinkClick r:id="rId3"/>
              </a:rPr>
              <a:t>https</a:t>
            </a:r>
            <a:r>
              <a:rPr lang="en-US" sz="1400" dirty="0">
                <a:hlinkClick r:id="rId3"/>
              </a:rPr>
              <a:t>://</a:t>
            </a:r>
            <a:r>
              <a:rPr lang="en-US" sz="1400" dirty="0" smtClean="0">
                <a:hlinkClick r:id="rId3"/>
              </a:rPr>
              <a:t>www.holycross.edu/sites/default/files/files/centerforteaching/interrupting_microaggressions_january2014.pdf</a:t>
            </a:r>
            <a:r>
              <a:rPr lang="en-US" sz="1400" dirty="0" smtClean="0"/>
              <a:t>. </a:t>
            </a:r>
            <a:endParaRPr lang="en-US" sz="1400" dirty="0"/>
          </a:p>
        </p:txBody>
      </p:sp>
    </p:spTree>
    <p:extLst>
      <p:ext uri="{BB962C8B-B14F-4D97-AF65-F5344CB8AC3E}">
        <p14:creationId xmlns:p14="http://schemas.microsoft.com/office/powerpoint/2010/main" val="78311369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1"/>
                </a:solidFill>
              </a:rPr>
              <a:t>INTERRUPT</a:t>
            </a:r>
            <a:endParaRPr lang="en-US" dirty="0"/>
          </a:p>
        </p:txBody>
      </p:sp>
      <p:sp>
        <p:nvSpPr>
          <p:cNvPr id="3" name="Content Placeholder 2"/>
          <p:cNvSpPr>
            <a:spLocks noGrp="1"/>
          </p:cNvSpPr>
          <p:nvPr>
            <p:ph idx="1"/>
          </p:nvPr>
        </p:nvSpPr>
        <p:spPr/>
        <p:txBody>
          <a:bodyPr/>
          <a:lstStyle/>
          <a:p>
            <a:r>
              <a:rPr lang="en-US" dirty="0">
                <a:solidFill>
                  <a:schemeClr val="accent6"/>
                </a:solidFill>
              </a:rPr>
              <a:t>R</a:t>
            </a:r>
            <a:r>
              <a:rPr lang="en-US" dirty="0"/>
              <a:t>- Reframe: “Have you ever thought about it like this?”</a:t>
            </a:r>
          </a:p>
          <a:p>
            <a:r>
              <a:rPr lang="en-US" dirty="0">
                <a:solidFill>
                  <a:schemeClr val="accent1"/>
                </a:solidFill>
              </a:rPr>
              <a:t>R</a:t>
            </a:r>
            <a:r>
              <a:rPr lang="en-US" dirty="0"/>
              <a:t>- Redirect: Helpful when </a:t>
            </a:r>
            <a:r>
              <a:rPr lang="en-US" dirty="0" smtClean="0"/>
              <a:t>an </a:t>
            </a:r>
            <a:r>
              <a:rPr lang="en-US" dirty="0"/>
              <a:t>individual is put on the spot to speak for their identity group. “Let’s shift the conversation…”</a:t>
            </a:r>
          </a:p>
          <a:p>
            <a:r>
              <a:rPr lang="en-US" dirty="0">
                <a:solidFill>
                  <a:schemeClr val="accent2"/>
                </a:solidFill>
              </a:rPr>
              <a:t>U</a:t>
            </a:r>
            <a:r>
              <a:rPr lang="en-US" dirty="0"/>
              <a:t>- Use impact questions: “What would happen if you considered the impact on…”</a:t>
            </a:r>
          </a:p>
          <a:p>
            <a:r>
              <a:rPr lang="en-US" dirty="0">
                <a:solidFill>
                  <a:schemeClr val="accent4"/>
                </a:solidFill>
              </a:rPr>
              <a:t>P</a:t>
            </a:r>
            <a:r>
              <a:rPr lang="en-US" dirty="0"/>
              <a:t>- Paraphrase: Making what is invisible (unconscious bias), visible. “It sounds like you think…”</a:t>
            </a:r>
          </a:p>
          <a:p>
            <a:r>
              <a:rPr lang="en-US" dirty="0">
                <a:solidFill>
                  <a:schemeClr val="accent5"/>
                </a:solidFill>
              </a:rPr>
              <a:t>T</a:t>
            </a:r>
            <a:r>
              <a:rPr lang="en-US" dirty="0"/>
              <a:t>- Teach by using “I” phrases: Speak from your own experience. “I felt x when y happened, and it impacted me because…”</a:t>
            </a:r>
          </a:p>
          <a:p>
            <a:endParaRPr lang="en-US" dirty="0"/>
          </a:p>
        </p:txBody>
      </p:sp>
      <p:sp>
        <p:nvSpPr>
          <p:cNvPr id="4" name="Slide Number Placeholder 3"/>
          <p:cNvSpPr>
            <a:spLocks noGrp="1"/>
          </p:cNvSpPr>
          <p:nvPr>
            <p:ph type="sldNum" sz="quarter" idx="12"/>
          </p:nvPr>
        </p:nvSpPr>
        <p:spPr/>
        <p:txBody>
          <a:bodyPr/>
          <a:lstStyle/>
          <a:p>
            <a:fld id="{20EA00DD-2016-46DD-BB7D-9AF787BF25E8}" type="slidenum">
              <a:rPr lang="en-US" smtClean="0"/>
              <a:t>51</a:t>
            </a:fld>
            <a:endParaRPr lang="en-US"/>
          </a:p>
        </p:txBody>
      </p:sp>
      <p:sp>
        <p:nvSpPr>
          <p:cNvPr id="6" name="TextBox 5"/>
          <p:cNvSpPr txBox="1"/>
          <p:nvPr/>
        </p:nvSpPr>
        <p:spPr>
          <a:xfrm>
            <a:off x="664036" y="6198255"/>
            <a:ext cx="8893910" cy="523220"/>
          </a:xfrm>
          <a:prstGeom prst="rect">
            <a:avLst/>
          </a:prstGeom>
          <a:noFill/>
        </p:spPr>
        <p:txBody>
          <a:bodyPr wrap="none" rtlCol="0">
            <a:spAutoFit/>
          </a:bodyPr>
          <a:lstStyle/>
          <a:p>
            <a:r>
              <a:rPr lang="en-US" sz="1400" dirty="0"/>
              <a:t>Adapted from: Kenney G (2014). College of the Holy Cross. Diversity, Leadership &amp; Education</a:t>
            </a:r>
            <a:r>
              <a:rPr lang="en-US" sz="1400" dirty="0" smtClean="0"/>
              <a:t>. </a:t>
            </a:r>
          </a:p>
          <a:p>
            <a:r>
              <a:rPr lang="en-US" sz="1400" dirty="0" smtClean="0">
                <a:hlinkClick r:id="rId3"/>
              </a:rPr>
              <a:t>https</a:t>
            </a:r>
            <a:r>
              <a:rPr lang="en-US" sz="1400" dirty="0">
                <a:hlinkClick r:id="rId3"/>
              </a:rPr>
              <a:t>://</a:t>
            </a:r>
            <a:r>
              <a:rPr lang="en-US" sz="1400" dirty="0" smtClean="0">
                <a:hlinkClick r:id="rId3"/>
              </a:rPr>
              <a:t>www.holycross.edu/sites/default/files/files/centerforteaching/interrupting_microaggressions_january2014.pdf</a:t>
            </a:r>
            <a:r>
              <a:rPr lang="en-US" sz="1400" dirty="0" smtClean="0"/>
              <a:t>. </a:t>
            </a:r>
            <a:endParaRPr lang="en-US" sz="1400" dirty="0"/>
          </a:p>
        </p:txBody>
      </p:sp>
    </p:spTree>
    <p:extLst>
      <p:ext uri="{BB962C8B-B14F-4D97-AF65-F5344CB8AC3E}">
        <p14:creationId xmlns:p14="http://schemas.microsoft.com/office/powerpoint/2010/main" val="28467278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messages</a:t>
            </a:r>
            <a:endParaRPr lang="en-US" dirty="0"/>
          </a:p>
        </p:txBody>
      </p:sp>
      <p:sp>
        <p:nvSpPr>
          <p:cNvPr id="3" name="Content Placeholder 2"/>
          <p:cNvSpPr>
            <a:spLocks noGrp="1"/>
          </p:cNvSpPr>
          <p:nvPr>
            <p:ph idx="1"/>
          </p:nvPr>
        </p:nvSpPr>
        <p:spPr/>
        <p:txBody>
          <a:bodyPr/>
          <a:lstStyle/>
          <a:p>
            <a:r>
              <a:rPr lang="en-US" dirty="0" smtClean="0"/>
              <a:t>The U.S. struggles with the legacy of racism, and all levels of racism can affect health and access to opportunities for wellness</a:t>
            </a:r>
          </a:p>
          <a:p>
            <a:r>
              <a:rPr lang="en-US" dirty="0" smtClean="0"/>
              <a:t>Unconscious bias plays a significant role in shaping healthcare disparities, and there are ways to mitigate and address it</a:t>
            </a:r>
          </a:p>
          <a:p>
            <a:r>
              <a:rPr lang="en-US" dirty="0" smtClean="0"/>
              <a:t>Despite our best intentions, the high stress atmosphere in healthcare can mean that </a:t>
            </a:r>
            <a:r>
              <a:rPr lang="en-US" dirty="0" err="1" smtClean="0"/>
              <a:t>microaggressions</a:t>
            </a:r>
            <a:r>
              <a:rPr lang="en-US" dirty="0" smtClean="0"/>
              <a:t> can and often do occur; there are productive and meaningful ways to address these as well</a:t>
            </a:r>
          </a:p>
          <a:p>
            <a:r>
              <a:rPr lang="en-US" dirty="0" smtClean="0"/>
              <a:t>Addressing the effects of racism and bias on health can help you be a better doctor and a better healthcare team member </a:t>
            </a:r>
            <a:endParaRPr lang="en-US" dirty="0"/>
          </a:p>
        </p:txBody>
      </p:sp>
      <p:sp>
        <p:nvSpPr>
          <p:cNvPr id="4" name="Slide Number Placeholder 3"/>
          <p:cNvSpPr>
            <a:spLocks noGrp="1"/>
          </p:cNvSpPr>
          <p:nvPr>
            <p:ph type="sldNum" sz="quarter" idx="12"/>
          </p:nvPr>
        </p:nvSpPr>
        <p:spPr/>
        <p:txBody>
          <a:bodyPr/>
          <a:lstStyle/>
          <a:p>
            <a:fld id="{20EA00DD-2016-46DD-BB7D-9AF787BF25E8}" type="slidenum">
              <a:rPr lang="en-US" smtClean="0"/>
              <a:t>52</a:t>
            </a:fld>
            <a:endParaRPr lang="en-US"/>
          </a:p>
        </p:txBody>
      </p:sp>
    </p:spTree>
    <p:extLst>
      <p:ext uri="{BB962C8B-B14F-4D97-AF65-F5344CB8AC3E}">
        <p14:creationId xmlns:p14="http://schemas.microsoft.com/office/powerpoint/2010/main" val="40050582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362848" y="3729646"/>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1758: Linnaeus links geographic origins, skin color, and character</a:t>
            </a:r>
            <a:endParaRPr lang="en-US" dirty="0"/>
          </a:p>
        </p:txBody>
      </p:sp>
      <p:sp>
        <p:nvSpPr>
          <p:cNvPr id="16" name="TextBox 15"/>
          <p:cNvSpPr txBox="1"/>
          <p:nvPr/>
        </p:nvSpPr>
        <p:spPr>
          <a:xfrm>
            <a:off x="362848" y="6356350"/>
            <a:ext cx="7297895" cy="307777"/>
          </a:xfrm>
          <a:prstGeom prst="rect">
            <a:avLst/>
          </a:prstGeom>
          <a:noFill/>
        </p:spPr>
        <p:txBody>
          <a:bodyPr wrap="none" rtlCol="0">
            <a:spAutoFit/>
          </a:bodyPr>
          <a:lstStyle/>
          <a:p>
            <a:r>
              <a:rPr lang="en-US" sz="1400" dirty="0"/>
              <a:t>Van Schaik </a:t>
            </a:r>
            <a:r>
              <a:rPr lang="en-US" sz="1400" dirty="0" smtClean="0"/>
              <a:t>E et al. </a:t>
            </a:r>
            <a:r>
              <a:rPr lang="en-US" sz="1400" i="1" dirty="0" err="1" smtClean="0"/>
              <a:t>MedEdPORTAL</a:t>
            </a:r>
            <a:r>
              <a:rPr lang="en-US" sz="1400" dirty="0"/>
              <a:t>. 2014;10:9675. </a:t>
            </a:r>
            <a:r>
              <a:rPr lang="en-US" sz="1400" dirty="0">
                <a:hlinkClick r:id="rId3"/>
              </a:rPr>
              <a:t>https://</a:t>
            </a:r>
            <a:r>
              <a:rPr lang="en-US" sz="1400" dirty="0" smtClean="0">
                <a:hlinkClick r:id="rId3"/>
              </a:rPr>
              <a:t>doi.org/10.15766/mep_2374-8265.9675</a:t>
            </a:r>
            <a:r>
              <a:rPr lang="en-US" sz="1400" dirty="0" smtClean="0"/>
              <a:t> </a:t>
            </a:r>
            <a:endParaRPr lang="en-US" sz="1400" dirty="0"/>
          </a:p>
        </p:txBody>
      </p:sp>
      <p:sp>
        <p:nvSpPr>
          <p:cNvPr id="17" name="TextBox 16"/>
          <p:cNvSpPr txBox="1"/>
          <p:nvPr/>
        </p:nvSpPr>
        <p:spPr>
          <a:xfrm>
            <a:off x="314627" y="5576839"/>
            <a:ext cx="11511613" cy="461665"/>
          </a:xfrm>
          <a:prstGeom prst="rect">
            <a:avLst/>
          </a:prstGeom>
          <a:noFill/>
        </p:spPr>
        <p:txBody>
          <a:bodyPr wrap="none" rtlCol="0">
            <a:spAutoFit/>
          </a:bodyPr>
          <a:lstStyle/>
          <a:p>
            <a:r>
              <a:rPr lang="en-US" sz="2400" dirty="0" smtClean="0"/>
              <a:t>Historically, race categorization has reflected oppression</a:t>
            </a:r>
            <a:r>
              <a:rPr lang="en-US" sz="2400" dirty="0"/>
              <a:t>, exploitation, and social inequality</a:t>
            </a:r>
          </a:p>
        </p:txBody>
      </p:sp>
      <p:sp>
        <p:nvSpPr>
          <p:cNvPr id="20" name="Rounded Rectangle 19"/>
          <p:cNvSpPr/>
          <p:nvPr/>
        </p:nvSpPr>
        <p:spPr>
          <a:xfrm>
            <a:off x="362848" y="1753212"/>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17</a:t>
            </a:r>
            <a:r>
              <a:rPr lang="en-US" baseline="30000" dirty="0"/>
              <a:t>th</a:t>
            </a:r>
            <a:r>
              <a:rPr lang="en-US" dirty="0"/>
              <a:t> century: Slavery legally established</a:t>
            </a:r>
          </a:p>
        </p:txBody>
      </p:sp>
      <p:sp>
        <p:nvSpPr>
          <p:cNvPr id="21" name="Rounded Rectangle 20"/>
          <p:cNvSpPr/>
          <p:nvPr/>
        </p:nvSpPr>
        <p:spPr>
          <a:xfrm>
            <a:off x="2668268" y="1753212"/>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1839: Morton measures skulls to prove racial hierarchy</a:t>
            </a:r>
            <a:endParaRPr lang="en-US" dirty="0"/>
          </a:p>
        </p:txBody>
      </p:sp>
      <p:sp>
        <p:nvSpPr>
          <p:cNvPr id="22" name="Rounded Rectangle 21"/>
          <p:cNvSpPr/>
          <p:nvPr/>
        </p:nvSpPr>
        <p:spPr>
          <a:xfrm>
            <a:off x="2668268" y="3725790"/>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1887: Dawes Rolls measures </a:t>
            </a:r>
            <a:r>
              <a:rPr lang="en-US" dirty="0" err="1" smtClean="0"/>
              <a:t>Indianness</a:t>
            </a:r>
            <a:r>
              <a:rPr lang="en-US" dirty="0" smtClean="0"/>
              <a:t> by blood instead of clan </a:t>
            </a:r>
            <a:endParaRPr lang="en-US" dirty="0"/>
          </a:p>
        </p:txBody>
      </p:sp>
      <p:sp>
        <p:nvSpPr>
          <p:cNvPr id="24" name="Rounded Rectangle 23"/>
          <p:cNvSpPr/>
          <p:nvPr/>
        </p:nvSpPr>
        <p:spPr>
          <a:xfrm>
            <a:off x="4977721" y="1753211"/>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1889: </a:t>
            </a:r>
            <a:r>
              <a:rPr lang="en-US" dirty="0" err="1" smtClean="0"/>
              <a:t>Ripleys</a:t>
            </a:r>
            <a:r>
              <a:rPr lang="en-US" dirty="0" smtClean="0"/>
              <a:t> “off-white” races coincide with low status work</a:t>
            </a:r>
            <a:endParaRPr lang="en-US" dirty="0"/>
          </a:p>
        </p:txBody>
      </p:sp>
      <p:sp>
        <p:nvSpPr>
          <p:cNvPr id="25" name="Rounded Rectangle 24"/>
          <p:cNvSpPr/>
          <p:nvPr/>
        </p:nvSpPr>
        <p:spPr>
          <a:xfrm>
            <a:off x="4977721" y="3725790"/>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1932: U.S. Public Health Service begins Tuskegee Syphilis Study</a:t>
            </a:r>
            <a:endParaRPr lang="en-US" dirty="0"/>
          </a:p>
        </p:txBody>
      </p:sp>
      <p:sp>
        <p:nvSpPr>
          <p:cNvPr id="26" name="Rounded Rectangle 25"/>
          <p:cNvSpPr/>
          <p:nvPr/>
        </p:nvSpPr>
        <p:spPr>
          <a:xfrm>
            <a:off x="7283141" y="1750052"/>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1933: First concentration camp established for “diseased races”</a:t>
            </a:r>
            <a:endParaRPr lang="en-US" dirty="0"/>
          </a:p>
        </p:txBody>
      </p:sp>
      <p:sp>
        <p:nvSpPr>
          <p:cNvPr id="27" name="Rounded Rectangle 26"/>
          <p:cNvSpPr/>
          <p:nvPr/>
        </p:nvSpPr>
        <p:spPr>
          <a:xfrm>
            <a:off x="7283141" y="3725790"/>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1950: UNESCO declares there is not scientific basis for race</a:t>
            </a:r>
            <a:endParaRPr lang="en-US" dirty="0"/>
          </a:p>
        </p:txBody>
      </p:sp>
      <p:sp>
        <p:nvSpPr>
          <p:cNvPr id="28" name="Rounded Rectangle 27"/>
          <p:cNvSpPr/>
          <p:nvPr/>
        </p:nvSpPr>
        <p:spPr>
          <a:xfrm>
            <a:off x="9588561" y="1750051"/>
            <a:ext cx="2320743"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1996: Slavery hypothesis used to explain high rates of hypertension among African Americans</a:t>
            </a:r>
            <a:endParaRPr lang="en-US" dirty="0"/>
          </a:p>
        </p:txBody>
      </p:sp>
      <p:sp>
        <p:nvSpPr>
          <p:cNvPr id="29" name="Rounded Rectangle 28"/>
          <p:cNvSpPr/>
          <p:nvPr/>
        </p:nvSpPr>
        <p:spPr>
          <a:xfrm>
            <a:off x="9588561" y="3734965"/>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2005: FDA approves drug intended for self-identified Black patients</a:t>
            </a:r>
            <a:endParaRPr lang="en-US" dirty="0"/>
          </a:p>
        </p:txBody>
      </p:sp>
      <p:sp>
        <p:nvSpPr>
          <p:cNvPr id="30" name="Right Arrow 29"/>
          <p:cNvSpPr/>
          <p:nvPr/>
        </p:nvSpPr>
        <p:spPr>
          <a:xfrm>
            <a:off x="362848" y="3248293"/>
            <a:ext cx="11663689" cy="48768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5" name="Slide Number Placeholder 34"/>
          <p:cNvSpPr>
            <a:spLocks noGrp="1"/>
          </p:cNvSpPr>
          <p:nvPr>
            <p:ph type="sldNum" sz="quarter" idx="12"/>
          </p:nvPr>
        </p:nvSpPr>
        <p:spPr/>
        <p:txBody>
          <a:bodyPr/>
          <a:lstStyle/>
          <a:p>
            <a:fld id="{20EA00DD-2016-46DD-BB7D-9AF787BF25E8}" type="slidenum">
              <a:rPr lang="en-US" smtClean="0"/>
              <a:t>6</a:t>
            </a:fld>
            <a:endParaRPr lang="en-US"/>
          </a:p>
        </p:txBody>
      </p:sp>
      <p:sp>
        <p:nvSpPr>
          <p:cNvPr id="37" name="Title 1"/>
          <p:cNvSpPr txBox="1">
            <a:spLocks/>
          </p:cNvSpPr>
          <p:nvPr/>
        </p:nvSpPr>
        <p:spPr>
          <a:xfrm>
            <a:off x="478971" y="365125"/>
            <a:ext cx="1134726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dirty="0" smtClean="0"/>
              <a:t>Historical definitions of race shaped by science and medicine</a:t>
            </a:r>
            <a:endParaRPr lang="en-US" sz="3600" dirty="0"/>
          </a:p>
        </p:txBody>
      </p:sp>
    </p:spTree>
    <p:extLst>
      <p:ext uri="{BB962C8B-B14F-4D97-AF65-F5344CB8AC3E}">
        <p14:creationId xmlns:p14="http://schemas.microsoft.com/office/powerpoint/2010/main" val="9485223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362848" y="3729646"/>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1758: Linnaeus links geographic origins, skin color, and character</a:t>
            </a:r>
            <a:endParaRPr lang="en-US" dirty="0"/>
          </a:p>
        </p:txBody>
      </p:sp>
      <p:sp>
        <p:nvSpPr>
          <p:cNvPr id="20" name="Rounded Rectangle 19"/>
          <p:cNvSpPr/>
          <p:nvPr/>
        </p:nvSpPr>
        <p:spPr>
          <a:xfrm>
            <a:off x="362848" y="1753212"/>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17</a:t>
            </a:r>
            <a:r>
              <a:rPr lang="en-US" baseline="30000" dirty="0"/>
              <a:t>th</a:t>
            </a:r>
            <a:r>
              <a:rPr lang="en-US" dirty="0"/>
              <a:t> century: Slavery legally established</a:t>
            </a:r>
          </a:p>
        </p:txBody>
      </p:sp>
      <p:sp>
        <p:nvSpPr>
          <p:cNvPr id="21" name="Rounded Rectangle 20"/>
          <p:cNvSpPr/>
          <p:nvPr/>
        </p:nvSpPr>
        <p:spPr>
          <a:xfrm>
            <a:off x="2668268" y="1753212"/>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1839: Morton measures skulls to prove racial hierarchy</a:t>
            </a:r>
            <a:endParaRPr lang="en-US" dirty="0"/>
          </a:p>
        </p:txBody>
      </p:sp>
      <p:sp>
        <p:nvSpPr>
          <p:cNvPr id="22" name="Rounded Rectangle 21"/>
          <p:cNvSpPr/>
          <p:nvPr/>
        </p:nvSpPr>
        <p:spPr>
          <a:xfrm>
            <a:off x="2668268" y="3725790"/>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1887: Dawes Rolls measures </a:t>
            </a:r>
            <a:r>
              <a:rPr lang="en-US" dirty="0" err="1" smtClean="0"/>
              <a:t>Indianness</a:t>
            </a:r>
            <a:r>
              <a:rPr lang="en-US" dirty="0" smtClean="0"/>
              <a:t> by blood instead of clan </a:t>
            </a:r>
            <a:endParaRPr lang="en-US" dirty="0"/>
          </a:p>
        </p:txBody>
      </p:sp>
      <p:sp>
        <p:nvSpPr>
          <p:cNvPr id="24" name="Rounded Rectangle 23"/>
          <p:cNvSpPr/>
          <p:nvPr/>
        </p:nvSpPr>
        <p:spPr>
          <a:xfrm>
            <a:off x="4977721" y="1753211"/>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1889: </a:t>
            </a:r>
            <a:r>
              <a:rPr lang="en-US" dirty="0" err="1" smtClean="0"/>
              <a:t>Ripleys</a:t>
            </a:r>
            <a:r>
              <a:rPr lang="en-US" dirty="0" smtClean="0"/>
              <a:t> “off-white” races coincide with low status work</a:t>
            </a:r>
            <a:endParaRPr lang="en-US" dirty="0"/>
          </a:p>
        </p:txBody>
      </p:sp>
      <p:sp>
        <p:nvSpPr>
          <p:cNvPr id="25" name="Rounded Rectangle 24"/>
          <p:cNvSpPr/>
          <p:nvPr/>
        </p:nvSpPr>
        <p:spPr>
          <a:xfrm>
            <a:off x="4977721" y="3725790"/>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1932: U.S. Public Health Service begins Tuskegee Syphilis Study</a:t>
            </a:r>
            <a:endParaRPr lang="en-US" dirty="0"/>
          </a:p>
        </p:txBody>
      </p:sp>
      <p:sp>
        <p:nvSpPr>
          <p:cNvPr id="26" name="Rounded Rectangle 25"/>
          <p:cNvSpPr/>
          <p:nvPr/>
        </p:nvSpPr>
        <p:spPr>
          <a:xfrm>
            <a:off x="7283141" y="1750052"/>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1933: First concentration camp established for “diseased races”</a:t>
            </a:r>
            <a:endParaRPr lang="en-US" dirty="0"/>
          </a:p>
        </p:txBody>
      </p:sp>
      <p:sp>
        <p:nvSpPr>
          <p:cNvPr id="27" name="Rounded Rectangle 26"/>
          <p:cNvSpPr/>
          <p:nvPr/>
        </p:nvSpPr>
        <p:spPr>
          <a:xfrm>
            <a:off x="7283141" y="3725790"/>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1950: UNESCO declares there is not scientific basis for race</a:t>
            </a:r>
            <a:endParaRPr lang="en-US" dirty="0"/>
          </a:p>
        </p:txBody>
      </p:sp>
      <p:sp>
        <p:nvSpPr>
          <p:cNvPr id="28" name="Rounded Rectangle 27"/>
          <p:cNvSpPr/>
          <p:nvPr/>
        </p:nvSpPr>
        <p:spPr>
          <a:xfrm>
            <a:off x="9588561" y="1750051"/>
            <a:ext cx="2320743"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1996: Slavery hypothesis used to explain high rates of hypertension among African Americans</a:t>
            </a:r>
            <a:endParaRPr lang="en-US" dirty="0"/>
          </a:p>
        </p:txBody>
      </p:sp>
      <p:sp>
        <p:nvSpPr>
          <p:cNvPr id="29" name="Rounded Rectangle 28"/>
          <p:cNvSpPr/>
          <p:nvPr/>
        </p:nvSpPr>
        <p:spPr>
          <a:xfrm>
            <a:off x="9588561" y="3734965"/>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2005: FDA approves drug intended for self-identified Black patients</a:t>
            </a:r>
            <a:endParaRPr lang="en-US" dirty="0"/>
          </a:p>
        </p:txBody>
      </p:sp>
      <p:sp>
        <p:nvSpPr>
          <p:cNvPr id="30" name="Right Arrow 29"/>
          <p:cNvSpPr/>
          <p:nvPr/>
        </p:nvSpPr>
        <p:spPr>
          <a:xfrm>
            <a:off x="362848" y="3248293"/>
            <a:ext cx="11663689" cy="48768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1" name="Rounded Rectangle 30"/>
          <p:cNvSpPr/>
          <p:nvPr/>
        </p:nvSpPr>
        <p:spPr>
          <a:xfrm>
            <a:off x="2131540" y="2622677"/>
            <a:ext cx="7760970" cy="145161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dirty="0" smtClean="0"/>
              <a:t>Europeans: “fair, gentle, acute, inventive, governed by laws”</a:t>
            </a:r>
          </a:p>
          <a:p>
            <a:r>
              <a:rPr lang="en-US" dirty="0"/>
              <a:t>Africans: “black, crafty, indolent, negligent, governed by caprice”</a:t>
            </a:r>
          </a:p>
          <a:p>
            <a:r>
              <a:rPr lang="en-US" dirty="0" err="1"/>
              <a:t>Asiatics</a:t>
            </a:r>
            <a:r>
              <a:rPr lang="en-US" dirty="0"/>
              <a:t>: “sooty, severe, haughty, covetous, governed by opinions”</a:t>
            </a:r>
          </a:p>
          <a:p>
            <a:r>
              <a:rPr lang="en-US" dirty="0" smtClean="0"/>
              <a:t>Americans: “copper-</a:t>
            </a:r>
            <a:r>
              <a:rPr lang="en-US" dirty="0" err="1" smtClean="0"/>
              <a:t>coloured</a:t>
            </a:r>
            <a:r>
              <a:rPr lang="en-US" dirty="0" smtClean="0"/>
              <a:t>, obstinate, content, free, regulated by customs”</a:t>
            </a:r>
          </a:p>
        </p:txBody>
      </p:sp>
      <p:sp>
        <p:nvSpPr>
          <p:cNvPr id="18" name="Oval 17"/>
          <p:cNvSpPr/>
          <p:nvPr/>
        </p:nvSpPr>
        <p:spPr>
          <a:xfrm>
            <a:off x="200996" y="3517152"/>
            <a:ext cx="2324489" cy="1873453"/>
          </a:xfrm>
          <a:prstGeom prst="ellipse">
            <a:avLst/>
          </a:prstGeom>
          <a:noFill/>
          <a:ln w="38100">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12"/>
          </p:nvPr>
        </p:nvSpPr>
        <p:spPr/>
        <p:txBody>
          <a:bodyPr/>
          <a:lstStyle/>
          <a:p>
            <a:fld id="{20EA00DD-2016-46DD-BB7D-9AF787BF25E8}" type="slidenum">
              <a:rPr lang="en-US" smtClean="0"/>
              <a:t>7</a:t>
            </a:fld>
            <a:endParaRPr lang="en-US"/>
          </a:p>
        </p:txBody>
      </p:sp>
      <p:sp>
        <p:nvSpPr>
          <p:cNvPr id="23" name="Title 1"/>
          <p:cNvSpPr txBox="1">
            <a:spLocks/>
          </p:cNvSpPr>
          <p:nvPr/>
        </p:nvSpPr>
        <p:spPr>
          <a:xfrm>
            <a:off x="478971" y="365125"/>
            <a:ext cx="1134726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dirty="0" smtClean="0"/>
              <a:t>Historical definitions of race shaped by science and medicine</a:t>
            </a:r>
            <a:endParaRPr lang="en-US" sz="3600" dirty="0"/>
          </a:p>
        </p:txBody>
      </p:sp>
      <p:sp>
        <p:nvSpPr>
          <p:cNvPr id="32" name="TextBox 31"/>
          <p:cNvSpPr txBox="1"/>
          <p:nvPr/>
        </p:nvSpPr>
        <p:spPr>
          <a:xfrm>
            <a:off x="314627" y="5576839"/>
            <a:ext cx="11511613" cy="461665"/>
          </a:xfrm>
          <a:prstGeom prst="rect">
            <a:avLst/>
          </a:prstGeom>
          <a:noFill/>
        </p:spPr>
        <p:txBody>
          <a:bodyPr wrap="none" rtlCol="0">
            <a:spAutoFit/>
          </a:bodyPr>
          <a:lstStyle/>
          <a:p>
            <a:r>
              <a:rPr lang="en-US" sz="2400" dirty="0" smtClean="0"/>
              <a:t>Historically, race categorization has reflected oppression</a:t>
            </a:r>
            <a:r>
              <a:rPr lang="en-US" sz="2400" dirty="0"/>
              <a:t>, exploitation, and social inequality</a:t>
            </a:r>
          </a:p>
        </p:txBody>
      </p:sp>
      <p:sp>
        <p:nvSpPr>
          <p:cNvPr id="33" name="TextBox 32"/>
          <p:cNvSpPr txBox="1"/>
          <p:nvPr/>
        </p:nvSpPr>
        <p:spPr>
          <a:xfrm>
            <a:off x="362848" y="6356350"/>
            <a:ext cx="7297895" cy="307777"/>
          </a:xfrm>
          <a:prstGeom prst="rect">
            <a:avLst/>
          </a:prstGeom>
          <a:noFill/>
        </p:spPr>
        <p:txBody>
          <a:bodyPr wrap="none" rtlCol="0">
            <a:spAutoFit/>
          </a:bodyPr>
          <a:lstStyle/>
          <a:p>
            <a:r>
              <a:rPr lang="en-US" sz="1400" dirty="0"/>
              <a:t>Van Schaik </a:t>
            </a:r>
            <a:r>
              <a:rPr lang="en-US" sz="1400" dirty="0" smtClean="0"/>
              <a:t>E et al. </a:t>
            </a:r>
            <a:r>
              <a:rPr lang="en-US" sz="1400" i="1" dirty="0" err="1" smtClean="0"/>
              <a:t>MedEdPORTAL</a:t>
            </a:r>
            <a:r>
              <a:rPr lang="en-US" sz="1400" dirty="0"/>
              <a:t>. 2014;10:9675. </a:t>
            </a:r>
            <a:r>
              <a:rPr lang="en-US" sz="1400" dirty="0">
                <a:hlinkClick r:id="rId3"/>
              </a:rPr>
              <a:t>https://</a:t>
            </a:r>
            <a:r>
              <a:rPr lang="en-US" sz="1400" dirty="0" smtClean="0">
                <a:hlinkClick r:id="rId3"/>
              </a:rPr>
              <a:t>doi.org/10.15766/mep_2374-8265.9675</a:t>
            </a:r>
            <a:r>
              <a:rPr lang="en-US" sz="1400" dirty="0" smtClean="0"/>
              <a:t> </a:t>
            </a:r>
            <a:endParaRPr lang="en-US" sz="1400" dirty="0"/>
          </a:p>
        </p:txBody>
      </p:sp>
    </p:spTree>
    <p:extLst>
      <p:ext uri="{BB962C8B-B14F-4D97-AF65-F5344CB8AC3E}">
        <p14:creationId xmlns:p14="http://schemas.microsoft.com/office/powerpoint/2010/main" val="29630593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362848" y="3729646"/>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1758: Linnaeus links geographic origins, skin color, and character</a:t>
            </a:r>
            <a:endParaRPr lang="en-US" dirty="0"/>
          </a:p>
        </p:txBody>
      </p:sp>
      <p:sp>
        <p:nvSpPr>
          <p:cNvPr id="20" name="Rounded Rectangle 19"/>
          <p:cNvSpPr/>
          <p:nvPr/>
        </p:nvSpPr>
        <p:spPr>
          <a:xfrm>
            <a:off x="362848" y="1753212"/>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17</a:t>
            </a:r>
            <a:r>
              <a:rPr lang="en-US" baseline="30000" dirty="0"/>
              <a:t>th</a:t>
            </a:r>
            <a:r>
              <a:rPr lang="en-US" dirty="0"/>
              <a:t> century: Slavery legally established</a:t>
            </a:r>
          </a:p>
        </p:txBody>
      </p:sp>
      <p:sp>
        <p:nvSpPr>
          <p:cNvPr id="21" name="Rounded Rectangle 20"/>
          <p:cNvSpPr/>
          <p:nvPr/>
        </p:nvSpPr>
        <p:spPr>
          <a:xfrm>
            <a:off x="2668268" y="1753212"/>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1839: Morton measures skulls to prove racial hierarchy</a:t>
            </a:r>
            <a:endParaRPr lang="en-US" dirty="0"/>
          </a:p>
        </p:txBody>
      </p:sp>
      <p:sp>
        <p:nvSpPr>
          <p:cNvPr id="22" name="Rounded Rectangle 21"/>
          <p:cNvSpPr/>
          <p:nvPr/>
        </p:nvSpPr>
        <p:spPr>
          <a:xfrm>
            <a:off x="2668268" y="3725790"/>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1887: Dawes Rolls measures </a:t>
            </a:r>
            <a:r>
              <a:rPr lang="en-US" dirty="0" err="1" smtClean="0"/>
              <a:t>Indianness</a:t>
            </a:r>
            <a:r>
              <a:rPr lang="en-US" dirty="0" smtClean="0"/>
              <a:t> by blood instead of clan </a:t>
            </a:r>
            <a:endParaRPr lang="en-US" dirty="0"/>
          </a:p>
        </p:txBody>
      </p:sp>
      <p:sp>
        <p:nvSpPr>
          <p:cNvPr id="24" name="Rounded Rectangle 23"/>
          <p:cNvSpPr/>
          <p:nvPr/>
        </p:nvSpPr>
        <p:spPr>
          <a:xfrm>
            <a:off x="4977721" y="1753211"/>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1889: </a:t>
            </a:r>
            <a:r>
              <a:rPr lang="en-US" dirty="0" err="1" smtClean="0"/>
              <a:t>Ripleys</a:t>
            </a:r>
            <a:r>
              <a:rPr lang="en-US" dirty="0" smtClean="0"/>
              <a:t> “off-white” races coincide with low status work</a:t>
            </a:r>
            <a:endParaRPr lang="en-US" dirty="0"/>
          </a:p>
        </p:txBody>
      </p:sp>
      <p:sp>
        <p:nvSpPr>
          <p:cNvPr id="25" name="Rounded Rectangle 24"/>
          <p:cNvSpPr/>
          <p:nvPr/>
        </p:nvSpPr>
        <p:spPr>
          <a:xfrm>
            <a:off x="4977721" y="3725790"/>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1932: U.S. Public Health Service begins Tuskegee Syphilis Study</a:t>
            </a:r>
            <a:endParaRPr lang="en-US" dirty="0"/>
          </a:p>
        </p:txBody>
      </p:sp>
      <p:sp>
        <p:nvSpPr>
          <p:cNvPr id="26" name="Rounded Rectangle 25"/>
          <p:cNvSpPr/>
          <p:nvPr/>
        </p:nvSpPr>
        <p:spPr>
          <a:xfrm>
            <a:off x="7283141" y="1750052"/>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1933: First concentration camp established for “diseased races”</a:t>
            </a:r>
            <a:endParaRPr lang="en-US" dirty="0"/>
          </a:p>
        </p:txBody>
      </p:sp>
      <p:sp>
        <p:nvSpPr>
          <p:cNvPr id="27" name="Rounded Rectangle 26"/>
          <p:cNvSpPr/>
          <p:nvPr/>
        </p:nvSpPr>
        <p:spPr>
          <a:xfrm>
            <a:off x="7283141" y="3725790"/>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1950: UNESCO declares there is not scientific basis for race</a:t>
            </a:r>
            <a:endParaRPr lang="en-US" dirty="0"/>
          </a:p>
        </p:txBody>
      </p:sp>
      <p:sp>
        <p:nvSpPr>
          <p:cNvPr id="28" name="Rounded Rectangle 27"/>
          <p:cNvSpPr/>
          <p:nvPr/>
        </p:nvSpPr>
        <p:spPr>
          <a:xfrm>
            <a:off x="9588561" y="1750051"/>
            <a:ext cx="2320743"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1996: Slavery hypothesis used to explain high rates of hypertension among African Americans</a:t>
            </a:r>
            <a:endParaRPr lang="en-US" dirty="0"/>
          </a:p>
        </p:txBody>
      </p:sp>
      <p:sp>
        <p:nvSpPr>
          <p:cNvPr id="29" name="Rounded Rectangle 28"/>
          <p:cNvSpPr/>
          <p:nvPr/>
        </p:nvSpPr>
        <p:spPr>
          <a:xfrm>
            <a:off x="9588561" y="3734965"/>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2005: FDA approves drug intended for self-identified Black patients</a:t>
            </a:r>
            <a:endParaRPr lang="en-US" dirty="0"/>
          </a:p>
        </p:txBody>
      </p:sp>
      <p:sp>
        <p:nvSpPr>
          <p:cNvPr id="30" name="Right Arrow 29"/>
          <p:cNvSpPr/>
          <p:nvPr/>
        </p:nvSpPr>
        <p:spPr>
          <a:xfrm>
            <a:off x="362848" y="3248293"/>
            <a:ext cx="11663689" cy="48768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8" name="Oval 17"/>
          <p:cNvSpPr/>
          <p:nvPr/>
        </p:nvSpPr>
        <p:spPr>
          <a:xfrm>
            <a:off x="2534825" y="1562446"/>
            <a:ext cx="2324489" cy="1873453"/>
          </a:xfrm>
          <a:prstGeom prst="ellipse">
            <a:avLst/>
          </a:prstGeom>
          <a:noFill/>
          <a:ln w="38100">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9" name="Rounded Rectangle 18"/>
          <p:cNvSpPr/>
          <p:nvPr/>
        </p:nvSpPr>
        <p:spPr>
          <a:xfrm>
            <a:off x="3821785" y="3348636"/>
            <a:ext cx="7760970" cy="1354455"/>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dirty="0" smtClean="0"/>
              <a:t>Samuel Morton measures skull size as a proxy for intelligence. He concludes that “their larger skulls give Caucasians decided and unquestioned superiority over all the nations of earth”</a:t>
            </a:r>
            <a:endParaRPr lang="en-US" dirty="0"/>
          </a:p>
        </p:txBody>
      </p:sp>
      <p:sp>
        <p:nvSpPr>
          <p:cNvPr id="3" name="Slide Number Placeholder 2"/>
          <p:cNvSpPr>
            <a:spLocks noGrp="1"/>
          </p:cNvSpPr>
          <p:nvPr>
            <p:ph type="sldNum" sz="quarter" idx="12"/>
          </p:nvPr>
        </p:nvSpPr>
        <p:spPr/>
        <p:txBody>
          <a:bodyPr/>
          <a:lstStyle/>
          <a:p>
            <a:fld id="{20EA00DD-2016-46DD-BB7D-9AF787BF25E8}" type="slidenum">
              <a:rPr lang="en-US" smtClean="0"/>
              <a:t>8</a:t>
            </a:fld>
            <a:endParaRPr lang="en-US"/>
          </a:p>
        </p:txBody>
      </p:sp>
      <p:sp>
        <p:nvSpPr>
          <p:cNvPr id="31" name="TextBox 30"/>
          <p:cNvSpPr txBox="1"/>
          <p:nvPr/>
        </p:nvSpPr>
        <p:spPr>
          <a:xfrm>
            <a:off x="314627" y="5576839"/>
            <a:ext cx="11511613" cy="461665"/>
          </a:xfrm>
          <a:prstGeom prst="rect">
            <a:avLst/>
          </a:prstGeom>
          <a:noFill/>
        </p:spPr>
        <p:txBody>
          <a:bodyPr wrap="none" rtlCol="0">
            <a:spAutoFit/>
          </a:bodyPr>
          <a:lstStyle/>
          <a:p>
            <a:r>
              <a:rPr lang="en-US" sz="2400" dirty="0" smtClean="0"/>
              <a:t>Historically, race categorization has reflected oppression</a:t>
            </a:r>
            <a:r>
              <a:rPr lang="en-US" sz="2400" dirty="0"/>
              <a:t>, exploitation, and social inequality</a:t>
            </a:r>
          </a:p>
        </p:txBody>
      </p:sp>
      <p:sp>
        <p:nvSpPr>
          <p:cNvPr id="33" name="Title 1"/>
          <p:cNvSpPr txBox="1">
            <a:spLocks/>
          </p:cNvSpPr>
          <p:nvPr/>
        </p:nvSpPr>
        <p:spPr>
          <a:xfrm>
            <a:off x="478971" y="365125"/>
            <a:ext cx="1134726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dirty="0" smtClean="0"/>
              <a:t>Historical definitions of race shaped by science and medicine</a:t>
            </a:r>
            <a:endParaRPr lang="en-US" sz="3600" dirty="0"/>
          </a:p>
        </p:txBody>
      </p:sp>
      <p:sp>
        <p:nvSpPr>
          <p:cNvPr id="34" name="TextBox 33"/>
          <p:cNvSpPr txBox="1"/>
          <p:nvPr/>
        </p:nvSpPr>
        <p:spPr>
          <a:xfrm>
            <a:off x="362848" y="6356350"/>
            <a:ext cx="7297895" cy="307777"/>
          </a:xfrm>
          <a:prstGeom prst="rect">
            <a:avLst/>
          </a:prstGeom>
          <a:noFill/>
        </p:spPr>
        <p:txBody>
          <a:bodyPr wrap="none" rtlCol="0">
            <a:spAutoFit/>
          </a:bodyPr>
          <a:lstStyle/>
          <a:p>
            <a:r>
              <a:rPr lang="en-US" sz="1400" dirty="0"/>
              <a:t>Van Schaik </a:t>
            </a:r>
            <a:r>
              <a:rPr lang="en-US" sz="1400" dirty="0" smtClean="0"/>
              <a:t>E et al. </a:t>
            </a:r>
            <a:r>
              <a:rPr lang="en-US" sz="1400" i="1" dirty="0" err="1" smtClean="0"/>
              <a:t>MedEdPORTAL</a:t>
            </a:r>
            <a:r>
              <a:rPr lang="en-US" sz="1400" dirty="0"/>
              <a:t>. 2014;10:9675. </a:t>
            </a:r>
            <a:r>
              <a:rPr lang="en-US" sz="1400" dirty="0">
                <a:hlinkClick r:id="rId3"/>
              </a:rPr>
              <a:t>https://</a:t>
            </a:r>
            <a:r>
              <a:rPr lang="en-US" sz="1400" dirty="0" smtClean="0">
                <a:hlinkClick r:id="rId3"/>
              </a:rPr>
              <a:t>doi.org/10.15766/mep_2374-8265.9675</a:t>
            </a:r>
            <a:r>
              <a:rPr lang="en-US" sz="1400" dirty="0" smtClean="0"/>
              <a:t> </a:t>
            </a:r>
            <a:endParaRPr lang="en-US" sz="1400" dirty="0"/>
          </a:p>
        </p:txBody>
      </p:sp>
    </p:spTree>
    <p:extLst>
      <p:ext uri="{BB962C8B-B14F-4D97-AF65-F5344CB8AC3E}">
        <p14:creationId xmlns:p14="http://schemas.microsoft.com/office/powerpoint/2010/main" val="23545504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362848" y="3729646"/>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1758: Linnaeus links geographic origins, skin color, and character</a:t>
            </a:r>
            <a:endParaRPr lang="en-US" dirty="0"/>
          </a:p>
        </p:txBody>
      </p:sp>
      <p:sp>
        <p:nvSpPr>
          <p:cNvPr id="20" name="Rounded Rectangle 19"/>
          <p:cNvSpPr/>
          <p:nvPr/>
        </p:nvSpPr>
        <p:spPr>
          <a:xfrm>
            <a:off x="362848" y="1753212"/>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17</a:t>
            </a:r>
            <a:r>
              <a:rPr lang="en-US" baseline="30000" dirty="0"/>
              <a:t>th</a:t>
            </a:r>
            <a:r>
              <a:rPr lang="en-US" dirty="0"/>
              <a:t> century: Slavery legally established</a:t>
            </a:r>
          </a:p>
        </p:txBody>
      </p:sp>
      <p:sp>
        <p:nvSpPr>
          <p:cNvPr id="21" name="Rounded Rectangle 20"/>
          <p:cNvSpPr/>
          <p:nvPr/>
        </p:nvSpPr>
        <p:spPr>
          <a:xfrm>
            <a:off x="2668268" y="1753212"/>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1839: Morton measures skulls to prove racial hierarchy</a:t>
            </a:r>
            <a:endParaRPr lang="en-US" dirty="0"/>
          </a:p>
        </p:txBody>
      </p:sp>
      <p:sp>
        <p:nvSpPr>
          <p:cNvPr id="22" name="Rounded Rectangle 21"/>
          <p:cNvSpPr/>
          <p:nvPr/>
        </p:nvSpPr>
        <p:spPr>
          <a:xfrm>
            <a:off x="2668268" y="3725790"/>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1887: Dawes Rolls measures </a:t>
            </a:r>
            <a:r>
              <a:rPr lang="en-US" dirty="0" err="1" smtClean="0"/>
              <a:t>Indianness</a:t>
            </a:r>
            <a:r>
              <a:rPr lang="en-US" dirty="0" smtClean="0"/>
              <a:t> by blood instead of clan </a:t>
            </a:r>
            <a:endParaRPr lang="en-US" dirty="0"/>
          </a:p>
        </p:txBody>
      </p:sp>
      <p:sp>
        <p:nvSpPr>
          <p:cNvPr id="24" name="Rounded Rectangle 23"/>
          <p:cNvSpPr/>
          <p:nvPr/>
        </p:nvSpPr>
        <p:spPr>
          <a:xfrm>
            <a:off x="4977721" y="1753211"/>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1889: </a:t>
            </a:r>
            <a:r>
              <a:rPr lang="en-US" dirty="0" err="1" smtClean="0"/>
              <a:t>Ripleys</a:t>
            </a:r>
            <a:r>
              <a:rPr lang="en-US" dirty="0" smtClean="0"/>
              <a:t> “off-white” races coincide with low status work</a:t>
            </a:r>
            <a:endParaRPr lang="en-US" dirty="0"/>
          </a:p>
        </p:txBody>
      </p:sp>
      <p:sp>
        <p:nvSpPr>
          <p:cNvPr id="25" name="Rounded Rectangle 24"/>
          <p:cNvSpPr/>
          <p:nvPr/>
        </p:nvSpPr>
        <p:spPr>
          <a:xfrm>
            <a:off x="4977721" y="3725790"/>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1932: U.S. Public Health Service begins Tuskegee Syphilis Study</a:t>
            </a:r>
            <a:endParaRPr lang="en-US" dirty="0"/>
          </a:p>
        </p:txBody>
      </p:sp>
      <p:sp>
        <p:nvSpPr>
          <p:cNvPr id="26" name="Rounded Rectangle 25"/>
          <p:cNvSpPr/>
          <p:nvPr/>
        </p:nvSpPr>
        <p:spPr>
          <a:xfrm>
            <a:off x="7283141" y="1750052"/>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1933: First concentration camp established for “diseased races”</a:t>
            </a:r>
            <a:endParaRPr lang="en-US" dirty="0"/>
          </a:p>
        </p:txBody>
      </p:sp>
      <p:sp>
        <p:nvSpPr>
          <p:cNvPr id="27" name="Rounded Rectangle 26"/>
          <p:cNvSpPr/>
          <p:nvPr/>
        </p:nvSpPr>
        <p:spPr>
          <a:xfrm>
            <a:off x="7283141" y="3725790"/>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1950: UNESCO declares there is not scientific basis for race</a:t>
            </a:r>
            <a:endParaRPr lang="en-US" dirty="0"/>
          </a:p>
        </p:txBody>
      </p:sp>
      <p:sp>
        <p:nvSpPr>
          <p:cNvPr id="28" name="Rounded Rectangle 27"/>
          <p:cNvSpPr/>
          <p:nvPr/>
        </p:nvSpPr>
        <p:spPr>
          <a:xfrm>
            <a:off x="9588561" y="1750051"/>
            <a:ext cx="2320743"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1996: Slavery hypothesis used to explain high rates of hypertension among African Americans</a:t>
            </a:r>
            <a:endParaRPr lang="en-US" dirty="0"/>
          </a:p>
        </p:txBody>
      </p:sp>
      <p:sp>
        <p:nvSpPr>
          <p:cNvPr id="29" name="Rounded Rectangle 28"/>
          <p:cNvSpPr/>
          <p:nvPr/>
        </p:nvSpPr>
        <p:spPr>
          <a:xfrm>
            <a:off x="9588561" y="3734965"/>
            <a:ext cx="2072640" cy="1506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2005: FDA approves drug intended for self-identified Black patients</a:t>
            </a:r>
            <a:endParaRPr lang="en-US" dirty="0"/>
          </a:p>
        </p:txBody>
      </p:sp>
      <p:sp>
        <p:nvSpPr>
          <p:cNvPr id="30" name="Right Arrow 29"/>
          <p:cNvSpPr/>
          <p:nvPr/>
        </p:nvSpPr>
        <p:spPr>
          <a:xfrm>
            <a:off x="362848" y="3248293"/>
            <a:ext cx="11663689" cy="48768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8" name="Rounded Rectangle 17"/>
          <p:cNvSpPr/>
          <p:nvPr/>
        </p:nvSpPr>
        <p:spPr>
          <a:xfrm>
            <a:off x="4291692" y="2506502"/>
            <a:ext cx="7760970" cy="130980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dirty="0" smtClean="0"/>
              <a:t>The Dawes Act breaks up collectively owned Cherokee land in a successful attempt to pass economic resources to Whites. It does this by creating the Dawes Rolls, one of which lists Cherokees, as well as other tribes, by blood. </a:t>
            </a:r>
            <a:endParaRPr lang="en-US" dirty="0"/>
          </a:p>
        </p:txBody>
      </p:sp>
      <p:sp>
        <p:nvSpPr>
          <p:cNvPr id="19" name="Oval 18"/>
          <p:cNvSpPr/>
          <p:nvPr/>
        </p:nvSpPr>
        <p:spPr>
          <a:xfrm>
            <a:off x="2525291" y="3581173"/>
            <a:ext cx="2324489" cy="1873453"/>
          </a:xfrm>
          <a:prstGeom prst="ellipse">
            <a:avLst/>
          </a:prstGeom>
          <a:noFill/>
          <a:ln w="38100">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12"/>
          </p:nvPr>
        </p:nvSpPr>
        <p:spPr/>
        <p:txBody>
          <a:bodyPr/>
          <a:lstStyle/>
          <a:p>
            <a:fld id="{20EA00DD-2016-46DD-BB7D-9AF787BF25E8}" type="slidenum">
              <a:rPr lang="en-US" smtClean="0"/>
              <a:t>9</a:t>
            </a:fld>
            <a:endParaRPr lang="en-US"/>
          </a:p>
        </p:txBody>
      </p:sp>
      <p:sp>
        <p:nvSpPr>
          <p:cNvPr id="31" name="TextBox 30"/>
          <p:cNvSpPr txBox="1"/>
          <p:nvPr/>
        </p:nvSpPr>
        <p:spPr>
          <a:xfrm>
            <a:off x="314627" y="5576839"/>
            <a:ext cx="11511613" cy="461665"/>
          </a:xfrm>
          <a:prstGeom prst="rect">
            <a:avLst/>
          </a:prstGeom>
          <a:noFill/>
        </p:spPr>
        <p:txBody>
          <a:bodyPr wrap="none" rtlCol="0">
            <a:spAutoFit/>
          </a:bodyPr>
          <a:lstStyle/>
          <a:p>
            <a:r>
              <a:rPr lang="en-US" sz="2400" dirty="0" smtClean="0"/>
              <a:t>Historically, race categorization has reflected oppression</a:t>
            </a:r>
            <a:r>
              <a:rPr lang="en-US" sz="2400" dirty="0"/>
              <a:t>, exploitation, and social inequality</a:t>
            </a:r>
          </a:p>
        </p:txBody>
      </p:sp>
      <p:sp>
        <p:nvSpPr>
          <p:cNvPr id="33" name="Title 1"/>
          <p:cNvSpPr txBox="1">
            <a:spLocks/>
          </p:cNvSpPr>
          <p:nvPr/>
        </p:nvSpPr>
        <p:spPr>
          <a:xfrm>
            <a:off x="478971" y="365125"/>
            <a:ext cx="1134726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dirty="0" smtClean="0"/>
              <a:t>Historical definitions of race shaped by science and medicine</a:t>
            </a:r>
            <a:endParaRPr lang="en-US" sz="3600" dirty="0"/>
          </a:p>
        </p:txBody>
      </p:sp>
      <p:sp>
        <p:nvSpPr>
          <p:cNvPr id="34" name="TextBox 33"/>
          <p:cNvSpPr txBox="1"/>
          <p:nvPr/>
        </p:nvSpPr>
        <p:spPr>
          <a:xfrm>
            <a:off x="362848" y="6356350"/>
            <a:ext cx="7297895" cy="307777"/>
          </a:xfrm>
          <a:prstGeom prst="rect">
            <a:avLst/>
          </a:prstGeom>
          <a:noFill/>
        </p:spPr>
        <p:txBody>
          <a:bodyPr wrap="none" rtlCol="0">
            <a:spAutoFit/>
          </a:bodyPr>
          <a:lstStyle/>
          <a:p>
            <a:r>
              <a:rPr lang="en-US" sz="1400" dirty="0"/>
              <a:t>Van Schaik </a:t>
            </a:r>
            <a:r>
              <a:rPr lang="en-US" sz="1400" dirty="0" smtClean="0"/>
              <a:t>E et al. </a:t>
            </a:r>
            <a:r>
              <a:rPr lang="en-US" sz="1400" i="1" dirty="0" err="1" smtClean="0"/>
              <a:t>MedEdPORTAL</a:t>
            </a:r>
            <a:r>
              <a:rPr lang="en-US" sz="1400" dirty="0"/>
              <a:t>. 2014;10:9675. </a:t>
            </a:r>
            <a:r>
              <a:rPr lang="en-US" sz="1400" dirty="0">
                <a:hlinkClick r:id="rId3"/>
              </a:rPr>
              <a:t>https://</a:t>
            </a:r>
            <a:r>
              <a:rPr lang="en-US" sz="1400" dirty="0" smtClean="0">
                <a:hlinkClick r:id="rId3"/>
              </a:rPr>
              <a:t>doi.org/10.15766/mep_2374-8265.9675</a:t>
            </a:r>
            <a:r>
              <a:rPr lang="en-US" sz="1400" dirty="0" smtClean="0"/>
              <a:t> </a:t>
            </a:r>
            <a:endParaRPr lang="en-US" sz="1400" dirty="0"/>
          </a:p>
        </p:txBody>
      </p:sp>
    </p:spTree>
    <p:extLst>
      <p:ext uri="{BB962C8B-B14F-4D97-AF65-F5344CB8AC3E}">
        <p14:creationId xmlns:p14="http://schemas.microsoft.com/office/powerpoint/2010/main" val="374706346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4.1.2"/>
  <p:tag name="PPTVERSION" val="15"/>
  <p:tag name="TPOS" val="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65510</TotalTime>
  <Words>6119</Words>
  <Application>Microsoft Office PowerPoint</Application>
  <PresentationFormat>Widescreen</PresentationFormat>
  <Paragraphs>572</Paragraphs>
  <Slides>52</Slides>
  <Notes>48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52</vt:i4>
      </vt:variant>
    </vt:vector>
  </HeadingPairs>
  <TitlesOfParts>
    <vt:vector size="57" baseType="lpstr">
      <vt:lpstr>Arial</vt:lpstr>
      <vt:lpstr>Calibri</vt:lpstr>
      <vt:lpstr>Calibri Light</vt:lpstr>
      <vt:lpstr>Mangal</vt:lpstr>
      <vt:lpstr>Office Theme</vt:lpstr>
      <vt:lpstr>Racism and Health</vt:lpstr>
      <vt:lpstr>Why are we talking about this?</vt:lpstr>
      <vt:lpstr>Learning objectives</vt:lpstr>
      <vt:lpstr>Race definition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History of race relations in our community</vt:lpstr>
      <vt:lpstr>Levels of racism</vt:lpstr>
      <vt:lpstr>Institutional (structural) racism</vt:lpstr>
      <vt:lpstr>Institutional racism manifests both in: </vt:lpstr>
      <vt:lpstr>PowerPoint Presentation</vt:lpstr>
      <vt:lpstr>PowerPoint Presentation</vt:lpstr>
      <vt:lpstr>PowerPoint Presentation</vt:lpstr>
      <vt:lpstr>PowerPoint Presentation</vt:lpstr>
      <vt:lpstr>PowerPoint Presentation</vt:lpstr>
      <vt:lpstr>PowerPoint Presentation</vt:lpstr>
      <vt:lpstr>Who is the gardener?</vt:lpstr>
      <vt:lpstr>Institutional racism in health and medicine</vt:lpstr>
      <vt:lpstr>Institutional racism in health and medicine</vt:lpstr>
      <vt:lpstr>Institutional racism in health and medicine</vt:lpstr>
      <vt:lpstr>American Indian/Alaska Natives in the US</vt:lpstr>
      <vt:lpstr>Major health disparities for AI/AN</vt:lpstr>
      <vt:lpstr>Indian Health Service</vt:lpstr>
      <vt:lpstr>IHS and quality improvement</vt:lpstr>
      <vt:lpstr>Inaction in the face of need</vt:lpstr>
      <vt:lpstr>Police killings and their spillover effects on the mental health of black Americans: a population-based, quasi-experimental study </vt:lpstr>
      <vt:lpstr>Levels of racism</vt:lpstr>
      <vt:lpstr>Personally-mediated racism</vt:lpstr>
      <vt:lpstr>Personally-mediated racism in health and medicine</vt:lpstr>
      <vt:lpstr>Unequal treatment: healthcare disparities</vt:lpstr>
      <vt:lpstr>Experienced/perceived discrimination</vt:lpstr>
      <vt:lpstr>Distrust in healthcare and research</vt:lpstr>
      <vt:lpstr>Levels of racism</vt:lpstr>
      <vt:lpstr>Internalized racism</vt:lpstr>
      <vt:lpstr>Stereotype threat</vt:lpstr>
      <vt:lpstr>What can we do?</vt:lpstr>
      <vt:lpstr>Opening up the dialogue: Black lives matter and medicine</vt:lpstr>
      <vt:lpstr>The patient’s perspective of illness</vt:lpstr>
      <vt:lpstr>If you never join a protest or advocate for policy change…</vt:lpstr>
      <vt:lpstr>Taking CHARGE2 to mitigate your own bias </vt:lpstr>
      <vt:lpstr>INTERRUPT Toolkit</vt:lpstr>
      <vt:lpstr>INTERRUPT</vt:lpstr>
      <vt:lpstr>INTERRUPT</vt:lpstr>
      <vt:lpstr>Key messages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Dalla Piazza, Michelle</dc:creator>
  <cp:lastModifiedBy>Dalla Piazza, Michelle</cp:lastModifiedBy>
  <cp:revision>221</cp:revision>
  <dcterms:created xsi:type="dcterms:W3CDTF">2016-10-07T11:20:33Z</dcterms:created>
  <dcterms:modified xsi:type="dcterms:W3CDTF">2018-10-02T21:00:36Z</dcterms:modified>
</cp:coreProperties>
</file>